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300" r:id="rId2"/>
    <p:sldId id="301" r:id="rId3"/>
    <p:sldId id="303" r:id="rId4"/>
    <p:sldId id="304" r:id="rId5"/>
    <p:sldId id="302" r:id="rId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9CC8"/>
    <a:srgbClr val="978695"/>
    <a:srgbClr val="998BB3"/>
    <a:srgbClr val="007980"/>
    <a:srgbClr val="26225E"/>
    <a:srgbClr val="475EA1"/>
    <a:srgbClr val="003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0"/>
  </p:normalViewPr>
  <p:slideViewPr>
    <p:cSldViewPr>
      <p:cViewPr varScale="1">
        <p:scale>
          <a:sx n="94" d="100"/>
          <a:sy n="94" d="100"/>
        </p:scale>
        <p:origin x="68" y="660"/>
      </p:cViewPr>
      <p:guideLst>
        <p:guide orient="horz" pos="1620"/>
        <p:guide pos="288"/>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80B1E-998B-9E4B-AB75-E37930D4CA24}" type="datetimeFigureOut">
              <a:rPr lang="en-US" smtClean="0"/>
              <a:t>11/14/2022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03D2F-A62A-0A43-9DDF-C9A393C87275}" type="slidenum">
              <a:rPr lang="en-US" smtClean="0"/>
              <a:t>‹#›</a:t>
            </a:fld>
            <a:endParaRPr lang="en-US"/>
          </a:p>
        </p:txBody>
      </p:sp>
    </p:spTree>
    <p:extLst>
      <p:ext uri="{BB962C8B-B14F-4D97-AF65-F5344CB8AC3E}">
        <p14:creationId xmlns:p14="http://schemas.microsoft.com/office/powerpoint/2010/main" val="206485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everyone, my name is Ziji Zhang, a Ph.D. candidate from Stony Brook University Applied Math department. It’s my pleasure today to present our work “AI-Guided Coarse-Graining for More Efficient Modeling of SARS-CoV-2 Spike Glycoprotein” at this MRS 20 Fall meeting. (20’’)</a:t>
            </a:r>
            <a:r>
              <a:rPr lang="en-US" dirty="0">
                <a:effectLst/>
              </a:rPr>
              <a:t> </a:t>
            </a:r>
            <a:endParaRPr lang="en-US" dirty="0"/>
          </a:p>
        </p:txBody>
      </p:sp>
      <p:sp>
        <p:nvSpPr>
          <p:cNvPr id="4" name="Slide Number Placeholder 3"/>
          <p:cNvSpPr>
            <a:spLocks noGrp="1"/>
          </p:cNvSpPr>
          <p:nvPr>
            <p:ph type="sldNum" sz="quarter" idx="5"/>
          </p:nvPr>
        </p:nvSpPr>
        <p:spPr/>
        <p:txBody>
          <a:bodyPr/>
          <a:lstStyle/>
          <a:p>
            <a:fld id="{9BD03D2F-A62A-0A43-9DDF-C9A393C87275}" type="slidenum">
              <a:rPr lang="en-US" smtClean="0"/>
              <a:t>1</a:t>
            </a:fld>
            <a:endParaRPr lang="en-US"/>
          </a:p>
        </p:txBody>
      </p:sp>
    </p:spTree>
    <p:extLst>
      <p:ext uri="{BB962C8B-B14F-4D97-AF65-F5344CB8AC3E}">
        <p14:creationId xmlns:p14="http://schemas.microsoft.com/office/powerpoint/2010/main" val="393035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the COVID-19 pandemic spreads worldwide in the past few months, the molecular dynamics research is critical to generate reliable results while avoiding potential biological risks for laboratory research, especially for the spike glycoprotein. The all-atomic molecular modeling, though providing sufficient atomic details, is too time-consuming to reach long time scales in simulations. The advantage of AI-guided coarse graining approach is to leverage the accuracy of molecular dynamics and the reduction of unnecessary structural details, to improve the simulation efficiency.</a:t>
            </a:r>
            <a:r>
              <a:rPr lang="en-US" dirty="0">
                <a:effectLst/>
              </a:rPr>
              <a:t> </a:t>
            </a:r>
            <a:r>
              <a:rPr lang="en-US" sz="1200" kern="1200" dirty="0">
                <a:solidFill>
                  <a:schemeClr val="tx1"/>
                </a:solidFill>
                <a:effectLst/>
                <a:latin typeface="+mn-lt"/>
                <a:ea typeface="+mn-ea"/>
                <a:cs typeface="+mn-cs"/>
              </a:rPr>
              <a:t>(5</a:t>
            </a:r>
            <a:r>
              <a:rPr lang="en-US" altLang="zh-CN" sz="1200" kern="1200" dirty="0">
                <a:solidFill>
                  <a:schemeClr val="tx1"/>
                </a:solidFill>
                <a:effectLst/>
                <a:latin typeface="+mn-lt"/>
                <a:ea typeface="+mn-ea"/>
                <a:cs typeface="+mn-cs"/>
              </a:rPr>
              <a:t>4</a:t>
            </a:r>
            <a:r>
              <a:rPr lang="zh-CN" altLang="en-US"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a:t>
            </a:r>
            <a:r>
              <a:rPr lang="en-US">
                <a:effectLst/>
              </a:rPr>
              <a:t> </a:t>
            </a:r>
            <a:endParaRPr lang="en-US" dirty="0"/>
          </a:p>
        </p:txBody>
      </p:sp>
      <p:sp>
        <p:nvSpPr>
          <p:cNvPr id="4" name="Slide Number Placeholder 3"/>
          <p:cNvSpPr>
            <a:spLocks noGrp="1"/>
          </p:cNvSpPr>
          <p:nvPr>
            <p:ph type="sldNum" sz="quarter" idx="5"/>
          </p:nvPr>
        </p:nvSpPr>
        <p:spPr/>
        <p:txBody>
          <a:bodyPr/>
          <a:lstStyle/>
          <a:p>
            <a:fld id="{9BD03D2F-A62A-0A43-9DDF-C9A393C87275}" type="slidenum">
              <a:rPr lang="en-US" smtClean="0"/>
              <a:t>2</a:t>
            </a:fld>
            <a:endParaRPr lang="en-US"/>
          </a:p>
        </p:txBody>
      </p:sp>
    </p:spTree>
    <p:extLst>
      <p:ext uri="{BB962C8B-B14F-4D97-AF65-F5344CB8AC3E}">
        <p14:creationId xmlns:p14="http://schemas.microsoft.com/office/powerpoint/2010/main" val="342940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AI-guided coarse-graining methods use the atomic simulation results from HPC as ground truth, to feed into biomechanics informed neural network. As the outputs, we determined the parameters in coarse-graining force fields and coarse-graining model structures. Without losing significant accuracy, we could speed up the simulation both in spatial and temporal scales. (1’17’’)</a:t>
            </a:r>
            <a:endParaRPr lang="en-US" dirty="0"/>
          </a:p>
        </p:txBody>
      </p:sp>
      <p:sp>
        <p:nvSpPr>
          <p:cNvPr id="4" name="Slide Number Placeholder 3"/>
          <p:cNvSpPr>
            <a:spLocks noGrp="1"/>
          </p:cNvSpPr>
          <p:nvPr>
            <p:ph type="sldNum" sz="quarter" idx="5"/>
          </p:nvPr>
        </p:nvSpPr>
        <p:spPr/>
        <p:txBody>
          <a:bodyPr/>
          <a:lstStyle/>
          <a:p>
            <a:fld id="{9BD03D2F-A62A-0A43-9DDF-C9A393C87275}" type="slidenum">
              <a:rPr lang="en-US" smtClean="0"/>
              <a:t>3</a:t>
            </a:fld>
            <a:endParaRPr lang="en-US"/>
          </a:p>
        </p:txBody>
      </p:sp>
    </p:spTree>
    <p:extLst>
      <p:ext uri="{BB962C8B-B14F-4D97-AF65-F5344CB8AC3E}">
        <p14:creationId xmlns:p14="http://schemas.microsoft.com/office/powerpoint/2010/main" val="89377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preliminary results, we used two different methods to build the initial coarse-grained models and validate them by comparing the RMSD values with the atomic-level system. The RMSD trends were converged which means our CG models have stable structures. And we are minimizing the differences of RMSD values by AI to obtain more accurate parameters for longer simulations.</a:t>
            </a:r>
            <a:r>
              <a:rPr lang="en-US" dirty="0">
                <a:effectLst/>
              </a:rPr>
              <a:t> (1’45’’)</a:t>
            </a:r>
            <a:endParaRPr lang="en-US" dirty="0"/>
          </a:p>
        </p:txBody>
      </p:sp>
      <p:sp>
        <p:nvSpPr>
          <p:cNvPr id="4" name="Slide Number Placeholder 3"/>
          <p:cNvSpPr>
            <a:spLocks noGrp="1"/>
          </p:cNvSpPr>
          <p:nvPr>
            <p:ph type="sldNum" sz="quarter" idx="5"/>
          </p:nvPr>
        </p:nvSpPr>
        <p:spPr/>
        <p:txBody>
          <a:bodyPr/>
          <a:lstStyle/>
          <a:p>
            <a:fld id="{9BD03D2F-A62A-0A43-9DDF-C9A393C87275}" type="slidenum">
              <a:rPr lang="en-US" smtClean="0"/>
              <a:t>4</a:t>
            </a:fld>
            <a:endParaRPr lang="en-US"/>
          </a:p>
        </p:txBody>
      </p:sp>
    </p:spTree>
    <p:extLst>
      <p:ext uri="{BB962C8B-B14F-4D97-AF65-F5344CB8AC3E}">
        <p14:creationId xmlns:p14="http://schemas.microsoft.com/office/powerpoint/2010/main" val="527742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novel methodology could enable the study of spike protein binding dynamics and could be generalized to other materials for example human fibrinogen. Thank you for your time. (2’)</a:t>
            </a:r>
            <a:endParaRPr lang="en-US" dirty="0"/>
          </a:p>
        </p:txBody>
      </p:sp>
      <p:sp>
        <p:nvSpPr>
          <p:cNvPr id="4" name="Slide Number Placeholder 3"/>
          <p:cNvSpPr>
            <a:spLocks noGrp="1"/>
          </p:cNvSpPr>
          <p:nvPr>
            <p:ph type="sldNum" sz="quarter" idx="5"/>
          </p:nvPr>
        </p:nvSpPr>
        <p:spPr/>
        <p:txBody>
          <a:bodyPr/>
          <a:lstStyle/>
          <a:p>
            <a:fld id="{9BD03D2F-A62A-0A43-9DDF-C9A393C87275}" type="slidenum">
              <a:rPr lang="en-US" smtClean="0"/>
              <a:t>5</a:t>
            </a:fld>
            <a:endParaRPr lang="en-US"/>
          </a:p>
        </p:txBody>
      </p:sp>
    </p:spTree>
    <p:extLst>
      <p:ext uri="{BB962C8B-B14F-4D97-AF65-F5344CB8AC3E}">
        <p14:creationId xmlns:p14="http://schemas.microsoft.com/office/powerpoint/2010/main" val="1370314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9A281A-7EDE-4D9D-8915-25BEE2B9EB89}"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F9CC1-6827-48E1-A1B6-3F5B2C6D6008}" type="slidenum">
              <a:rPr lang="en-US" smtClean="0"/>
              <a:t>‹#›</a:t>
            </a:fld>
            <a:endParaRPr lang="en-US"/>
          </a:p>
        </p:txBody>
      </p:sp>
      <p:sp>
        <p:nvSpPr>
          <p:cNvPr id="7" name="Rectangle 6">
            <a:extLst>
              <a:ext uri="{FF2B5EF4-FFF2-40B4-BE49-F238E27FC236}">
                <a16:creationId xmlns:a16="http://schemas.microsoft.com/office/drawing/2014/main" id="{0880131C-4E43-FE46-BE44-B9F2A75F61AF}"/>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1362A5-CE2D-6C41-A9C7-CDEEBEA8FF01}"/>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729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A281A-7EDE-4D9D-8915-25BEE2B9EB89}"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F9CC1-6827-48E1-A1B6-3F5B2C6D6008}" type="slidenum">
              <a:rPr lang="en-US" smtClean="0"/>
              <a:t>‹#›</a:t>
            </a:fld>
            <a:endParaRPr lang="en-US"/>
          </a:p>
        </p:txBody>
      </p:sp>
    </p:spTree>
    <p:extLst>
      <p:ext uri="{BB962C8B-B14F-4D97-AF65-F5344CB8AC3E}">
        <p14:creationId xmlns:p14="http://schemas.microsoft.com/office/powerpoint/2010/main" val="2211074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A281A-7EDE-4D9D-8915-25BEE2B9EB89}"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F9CC1-6827-48E1-A1B6-3F5B2C6D6008}" type="slidenum">
              <a:rPr lang="en-US" smtClean="0"/>
              <a:t>‹#›</a:t>
            </a:fld>
            <a:endParaRPr lang="en-US"/>
          </a:p>
        </p:txBody>
      </p:sp>
    </p:spTree>
    <p:extLst>
      <p:ext uri="{BB962C8B-B14F-4D97-AF65-F5344CB8AC3E}">
        <p14:creationId xmlns:p14="http://schemas.microsoft.com/office/powerpoint/2010/main" val="179900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A281A-7EDE-4D9D-8915-25BEE2B9EB89}"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F9CC1-6827-48E1-A1B6-3F5B2C6D6008}" type="slidenum">
              <a:rPr lang="en-US" smtClean="0"/>
              <a:t>‹#›</a:t>
            </a:fld>
            <a:endParaRPr lang="en-US"/>
          </a:p>
        </p:txBody>
      </p:sp>
      <p:sp>
        <p:nvSpPr>
          <p:cNvPr id="7" name="Rectangle 6">
            <a:extLst>
              <a:ext uri="{FF2B5EF4-FFF2-40B4-BE49-F238E27FC236}">
                <a16:creationId xmlns:a16="http://schemas.microsoft.com/office/drawing/2014/main" id="{0F88A6AE-407F-2A4C-84EF-98BE0276228F}"/>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2D1E200-64E5-7541-8BD5-E01CDDE35DFD}"/>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05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9A281A-7EDE-4D9D-8915-25BEE2B9EB89}"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F9CC1-6827-48E1-A1B6-3F5B2C6D6008}" type="slidenum">
              <a:rPr lang="en-US" smtClean="0"/>
              <a:t>‹#›</a:t>
            </a:fld>
            <a:endParaRPr lang="en-US"/>
          </a:p>
        </p:txBody>
      </p:sp>
      <p:sp>
        <p:nvSpPr>
          <p:cNvPr id="7" name="Rectangle 6">
            <a:extLst>
              <a:ext uri="{FF2B5EF4-FFF2-40B4-BE49-F238E27FC236}">
                <a16:creationId xmlns:a16="http://schemas.microsoft.com/office/drawing/2014/main" id="{AAB7868F-F192-EE47-813D-A3F037938720}"/>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CC8840-187A-6C42-8182-34F32285E592}"/>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73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9A281A-7EDE-4D9D-8915-25BEE2B9EB89}"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F9CC1-6827-48E1-A1B6-3F5B2C6D6008}" type="slidenum">
              <a:rPr lang="en-US" smtClean="0"/>
              <a:t>‹#›</a:t>
            </a:fld>
            <a:endParaRPr lang="en-US"/>
          </a:p>
        </p:txBody>
      </p:sp>
      <p:sp>
        <p:nvSpPr>
          <p:cNvPr id="8" name="Rectangle 7">
            <a:extLst>
              <a:ext uri="{FF2B5EF4-FFF2-40B4-BE49-F238E27FC236}">
                <a16:creationId xmlns:a16="http://schemas.microsoft.com/office/drawing/2014/main" id="{7B94040C-8B00-A445-837F-6D29F2B808F5}"/>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9729F2-40A3-1246-9A18-98ED8D649F60}"/>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26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9A281A-7EDE-4D9D-8915-25BEE2B9EB89}"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BF9CC1-6827-48E1-A1B6-3F5B2C6D6008}" type="slidenum">
              <a:rPr lang="en-US" smtClean="0"/>
              <a:t>‹#›</a:t>
            </a:fld>
            <a:endParaRPr lang="en-US"/>
          </a:p>
        </p:txBody>
      </p:sp>
      <p:sp>
        <p:nvSpPr>
          <p:cNvPr id="10" name="Rectangle 9">
            <a:extLst>
              <a:ext uri="{FF2B5EF4-FFF2-40B4-BE49-F238E27FC236}">
                <a16:creationId xmlns:a16="http://schemas.microsoft.com/office/drawing/2014/main" id="{4A17D59F-009E-9948-A36E-FFEB7C550EA3}"/>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E61C29-D086-0C41-A8E2-506E2A5F76F0}"/>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032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9A281A-7EDE-4D9D-8915-25BEE2B9EB89}"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BF9CC1-6827-48E1-A1B6-3F5B2C6D6008}" type="slidenum">
              <a:rPr lang="en-US" smtClean="0"/>
              <a:t>‹#›</a:t>
            </a:fld>
            <a:endParaRPr lang="en-US"/>
          </a:p>
        </p:txBody>
      </p:sp>
    </p:spTree>
    <p:extLst>
      <p:ext uri="{BB962C8B-B14F-4D97-AF65-F5344CB8AC3E}">
        <p14:creationId xmlns:p14="http://schemas.microsoft.com/office/powerpoint/2010/main" val="363643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A281A-7EDE-4D9D-8915-25BEE2B9EB89}" type="datetimeFigureOut">
              <a:rPr lang="en-US" smtClean="0"/>
              <a:t>11/14/2022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BF9CC1-6827-48E1-A1B6-3F5B2C6D6008}" type="slidenum">
              <a:rPr lang="en-US" smtClean="0"/>
              <a:t>‹#›</a:t>
            </a:fld>
            <a:endParaRPr lang="en-US"/>
          </a:p>
        </p:txBody>
      </p:sp>
    </p:spTree>
    <p:extLst>
      <p:ext uri="{BB962C8B-B14F-4D97-AF65-F5344CB8AC3E}">
        <p14:creationId xmlns:p14="http://schemas.microsoft.com/office/powerpoint/2010/main" val="230514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A281A-7EDE-4D9D-8915-25BEE2B9EB89}"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F9CC1-6827-48E1-A1B6-3F5B2C6D6008}" type="slidenum">
              <a:rPr lang="en-US" smtClean="0"/>
              <a:t>‹#›</a:t>
            </a:fld>
            <a:endParaRPr lang="en-US"/>
          </a:p>
        </p:txBody>
      </p:sp>
      <p:sp>
        <p:nvSpPr>
          <p:cNvPr id="8" name="Rectangle 7">
            <a:extLst>
              <a:ext uri="{FF2B5EF4-FFF2-40B4-BE49-F238E27FC236}">
                <a16:creationId xmlns:a16="http://schemas.microsoft.com/office/drawing/2014/main" id="{CFB21CF5-1142-2048-A21B-08DD0F3C3FCB}"/>
              </a:ext>
            </a:extLst>
          </p:cNvPr>
          <p:cNvSpPr/>
          <p:nvPr userDrawn="1"/>
        </p:nvSpPr>
        <p:spPr>
          <a:xfrm>
            <a:off x="0" y="0"/>
            <a:ext cx="9144000" cy="296352"/>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FEC2A8-93EB-574E-AC39-2E298DE384BF}"/>
              </a:ext>
            </a:extLst>
          </p:cNvPr>
          <p:cNvSpPr/>
          <p:nvPr userDrawn="1"/>
        </p:nvSpPr>
        <p:spPr>
          <a:xfrm>
            <a:off x="0" y="5010149"/>
            <a:ext cx="9144000" cy="149679"/>
          </a:xfrm>
          <a:prstGeom prst="rect">
            <a:avLst/>
          </a:prstGeom>
          <a:solidFill>
            <a:schemeClr val="accent4">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91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A281A-7EDE-4D9D-8915-25BEE2B9EB89}"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F9CC1-6827-48E1-A1B6-3F5B2C6D6008}" type="slidenum">
              <a:rPr lang="en-US" smtClean="0"/>
              <a:t>‹#›</a:t>
            </a:fld>
            <a:endParaRPr lang="en-US"/>
          </a:p>
        </p:txBody>
      </p:sp>
    </p:spTree>
    <p:extLst>
      <p:ext uri="{BB962C8B-B14F-4D97-AF65-F5344CB8AC3E}">
        <p14:creationId xmlns:p14="http://schemas.microsoft.com/office/powerpoint/2010/main" val="74468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19A281A-7EDE-4D9D-8915-25BEE2B9EB89}" type="datetimeFigureOut">
              <a:rPr lang="en-US" smtClean="0"/>
              <a:t>11/14/2022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BF9CC1-6827-48E1-A1B6-3F5B2C6D6008}" type="slidenum">
              <a:rPr lang="en-US" smtClean="0"/>
              <a:t>‹#›</a:t>
            </a:fld>
            <a:endParaRPr lang="en-US"/>
          </a:p>
        </p:txBody>
      </p:sp>
    </p:spTree>
    <p:extLst>
      <p:ext uri="{BB962C8B-B14F-4D97-AF65-F5344CB8AC3E}">
        <p14:creationId xmlns:p14="http://schemas.microsoft.com/office/powerpoint/2010/main" val="6461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3" Type="http://schemas.microsoft.com/office/2007/relationships/hdphoto" Target="../media/hdphoto4.wdp"/><Relationship Id="rId18" Type="http://schemas.microsoft.com/office/2007/relationships/hdphoto" Target="../media/hdphoto7.wdp"/><Relationship Id="rId26" Type="http://schemas.microsoft.com/office/2007/relationships/hdphoto" Target="../media/hdphoto14.wdp"/><Relationship Id="rId39" Type="http://schemas.microsoft.com/office/2007/relationships/hdphoto" Target="../media/hdphoto22.wdp"/><Relationship Id="rId21" Type="http://schemas.microsoft.com/office/2007/relationships/hdphoto" Target="../media/hdphoto10.wdp"/><Relationship Id="rId34" Type="http://schemas.openxmlformats.org/officeDocument/2006/relationships/image" Target="../media/image16.png"/><Relationship Id="rId42" Type="http://schemas.microsoft.com/office/2007/relationships/hdphoto" Target="../media/hdphoto25.wdp"/><Relationship Id="rId47" Type="http://schemas.microsoft.com/office/2007/relationships/hdphoto" Target="../media/hdphoto29.wdp"/><Relationship Id="rId50" Type="http://schemas.microsoft.com/office/2007/relationships/hdphoto" Target="../media/hdphoto32.wdp"/><Relationship Id="rId55" Type="http://schemas.microsoft.com/office/2007/relationships/hdphoto" Target="../media/hdphoto37.wdp"/><Relationship Id="rId7" Type="http://schemas.openxmlformats.org/officeDocument/2006/relationships/image" Target="../media/image7.png"/><Relationship Id="rId2" Type="http://schemas.openxmlformats.org/officeDocument/2006/relationships/notesSlide" Target="../notesSlides/notesSlide2.xml"/><Relationship Id="rId16" Type="http://schemas.microsoft.com/office/2007/relationships/hdphoto" Target="../media/hdphoto6.wdp"/><Relationship Id="rId29" Type="http://schemas.microsoft.com/office/2007/relationships/hdphoto" Target="../media/hdphoto16.wdp"/><Relationship Id="rId11" Type="http://schemas.microsoft.com/office/2007/relationships/hdphoto" Target="../media/hdphoto2.wdp"/><Relationship Id="rId24" Type="http://schemas.openxmlformats.org/officeDocument/2006/relationships/image" Target="../media/image12.png"/><Relationship Id="rId32" Type="http://schemas.openxmlformats.org/officeDocument/2006/relationships/image" Target="../media/image15.png"/><Relationship Id="rId37" Type="http://schemas.openxmlformats.org/officeDocument/2006/relationships/image" Target="../media/image17.png"/><Relationship Id="rId40" Type="http://schemas.microsoft.com/office/2007/relationships/hdphoto" Target="../media/hdphoto23.wdp"/><Relationship Id="rId45" Type="http://schemas.microsoft.com/office/2007/relationships/hdphoto" Target="../media/hdphoto27.wdp"/><Relationship Id="rId53" Type="http://schemas.microsoft.com/office/2007/relationships/hdphoto" Target="../media/hdphoto35.wdp"/><Relationship Id="rId5" Type="http://schemas.openxmlformats.org/officeDocument/2006/relationships/image" Target="../media/image5.jpeg"/><Relationship Id="rId10" Type="http://schemas.openxmlformats.org/officeDocument/2006/relationships/image" Target="../media/image9.png"/><Relationship Id="rId19" Type="http://schemas.microsoft.com/office/2007/relationships/hdphoto" Target="../media/hdphoto8.wdp"/><Relationship Id="rId31" Type="http://schemas.microsoft.com/office/2007/relationships/hdphoto" Target="../media/hdphoto17.wdp"/><Relationship Id="rId44" Type="http://schemas.microsoft.com/office/2007/relationships/hdphoto" Target="../media/hdphoto26.wdp"/><Relationship Id="rId52" Type="http://schemas.microsoft.com/office/2007/relationships/hdphoto" Target="../media/hdphoto34.wdp"/><Relationship Id="rId4" Type="http://schemas.openxmlformats.org/officeDocument/2006/relationships/image" Target="../media/image4.png"/><Relationship Id="rId9" Type="http://schemas.openxmlformats.org/officeDocument/2006/relationships/image" Target="../media/image8.png"/><Relationship Id="rId14" Type="http://schemas.microsoft.com/office/2007/relationships/hdphoto" Target="../media/hdphoto5.wdp"/><Relationship Id="rId22" Type="http://schemas.microsoft.com/office/2007/relationships/hdphoto" Target="../media/hdphoto11.wdp"/><Relationship Id="rId27" Type="http://schemas.microsoft.com/office/2007/relationships/hdphoto" Target="../media/hdphoto15.wdp"/><Relationship Id="rId30" Type="http://schemas.openxmlformats.org/officeDocument/2006/relationships/image" Target="../media/image14.png"/><Relationship Id="rId35" Type="http://schemas.microsoft.com/office/2007/relationships/hdphoto" Target="../media/hdphoto19.wdp"/><Relationship Id="rId43" Type="http://schemas.openxmlformats.org/officeDocument/2006/relationships/image" Target="../media/image18.png"/><Relationship Id="rId48" Type="http://schemas.microsoft.com/office/2007/relationships/hdphoto" Target="../media/hdphoto30.wdp"/><Relationship Id="rId8" Type="http://schemas.microsoft.com/office/2007/relationships/hdphoto" Target="../media/hdphoto1.wdp"/><Relationship Id="rId51" Type="http://schemas.microsoft.com/office/2007/relationships/hdphoto" Target="../media/hdphoto33.wdp"/><Relationship Id="rId3" Type="http://schemas.openxmlformats.org/officeDocument/2006/relationships/image" Target="../media/image3.png"/><Relationship Id="rId12" Type="http://schemas.microsoft.com/office/2007/relationships/hdphoto" Target="../media/hdphoto3.wdp"/><Relationship Id="rId17" Type="http://schemas.openxmlformats.org/officeDocument/2006/relationships/image" Target="../media/image11.png"/><Relationship Id="rId25" Type="http://schemas.microsoft.com/office/2007/relationships/hdphoto" Target="../media/hdphoto13.wdp"/><Relationship Id="rId33" Type="http://schemas.microsoft.com/office/2007/relationships/hdphoto" Target="../media/hdphoto18.wdp"/><Relationship Id="rId38" Type="http://schemas.microsoft.com/office/2007/relationships/hdphoto" Target="../media/hdphoto21.wdp"/><Relationship Id="rId46" Type="http://schemas.microsoft.com/office/2007/relationships/hdphoto" Target="../media/hdphoto28.wdp"/><Relationship Id="rId20" Type="http://schemas.microsoft.com/office/2007/relationships/hdphoto" Target="../media/hdphoto9.wdp"/><Relationship Id="rId41" Type="http://schemas.microsoft.com/office/2007/relationships/hdphoto" Target="../media/hdphoto24.wdp"/><Relationship Id="rId54" Type="http://schemas.microsoft.com/office/2007/relationships/hdphoto" Target="../media/hdphoto36.wdp"/><Relationship Id="rId1" Type="http://schemas.openxmlformats.org/officeDocument/2006/relationships/slideLayout" Target="../slideLayouts/slideLayout4.xml"/><Relationship Id="rId6" Type="http://schemas.openxmlformats.org/officeDocument/2006/relationships/image" Target="../media/image6.jpg"/><Relationship Id="rId15" Type="http://schemas.openxmlformats.org/officeDocument/2006/relationships/image" Target="../media/image10.png"/><Relationship Id="rId23" Type="http://schemas.microsoft.com/office/2007/relationships/hdphoto" Target="../media/hdphoto12.wdp"/><Relationship Id="rId28" Type="http://schemas.openxmlformats.org/officeDocument/2006/relationships/image" Target="../media/image13.png"/><Relationship Id="rId36" Type="http://schemas.microsoft.com/office/2007/relationships/hdphoto" Target="../media/hdphoto20.wdp"/><Relationship Id="rId49" Type="http://schemas.microsoft.com/office/2007/relationships/hdphoto" Target="../media/hdphoto31.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7.tiff"/><Relationship Id="rId5" Type="http://schemas.openxmlformats.org/officeDocument/2006/relationships/image" Target="../media/image26.jpeg"/><Relationship Id="rId4" Type="http://schemas.openxmlformats.org/officeDocument/2006/relationships/image" Target="../media/image4.png"/><Relationship Id="rId9" Type="http://schemas.openxmlformats.org/officeDocument/2006/relationships/image" Target="../media/image30.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BB47D9-1724-064D-855B-21121261F815}"/>
              </a:ext>
            </a:extLst>
          </p:cNvPr>
          <p:cNvSpPr/>
          <p:nvPr/>
        </p:nvSpPr>
        <p:spPr>
          <a:xfrm>
            <a:off x="495300" y="1439902"/>
            <a:ext cx="8153400" cy="1131848"/>
          </a:xfrm>
          <a:prstGeom prst="rect">
            <a:avLst/>
          </a:prstGeom>
        </p:spPr>
        <p:txBody>
          <a:bodyPr wrap="square">
            <a:spAutoFit/>
          </a:bodyPr>
          <a:lstStyle/>
          <a:p>
            <a:pPr algn="ctr">
              <a:lnSpc>
                <a:spcPct val="150000"/>
              </a:lnSpc>
            </a:pPr>
            <a:r>
              <a:rPr lang="en-US" sz="2400" b="1" dirty="0">
                <a:latin typeface="Arial" pitchFamily="34" charset="0"/>
                <a:cs typeface="Arial" pitchFamily="34" charset="0"/>
              </a:rPr>
              <a:t>AI-Guided Coarse-Graining for More Efficient Modeling of SARS-CoV-2 Spike Glycoprotein</a:t>
            </a:r>
          </a:p>
        </p:txBody>
      </p:sp>
      <p:sp>
        <p:nvSpPr>
          <p:cNvPr id="4" name="Rectangle 3">
            <a:extLst>
              <a:ext uri="{FF2B5EF4-FFF2-40B4-BE49-F238E27FC236}">
                <a16:creationId xmlns:a16="http://schemas.microsoft.com/office/drawing/2014/main" id="{EFE25CE4-8C9E-1041-9444-087E24430899}"/>
              </a:ext>
            </a:extLst>
          </p:cNvPr>
          <p:cNvSpPr/>
          <p:nvPr/>
        </p:nvSpPr>
        <p:spPr>
          <a:xfrm>
            <a:off x="952500" y="2654184"/>
            <a:ext cx="7239000" cy="646331"/>
          </a:xfrm>
          <a:prstGeom prst="rect">
            <a:avLst/>
          </a:prstGeom>
        </p:spPr>
        <p:txBody>
          <a:bodyPr wrap="square">
            <a:spAutoFit/>
          </a:bodyPr>
          <a:lstStyle/>
          <a:p>
            <a:pPr algn="ctr">
              <a:defRPr/>
            </a:pPr>
            <a:r>
              <a:rPr lang="en-US" u="sng" dirty="0">
                <a:latin typeface="Arial" panose="020B0604020202020204" pitchFamily="34" charset="0"/>
                <a:cs typeface="Arial" panose="020B0604020202020204" pitchFamily="34" charset="0"/>
              </a:rPr>
              <a:t>Ziji Zhang</a:t>
            </a:r>
            <a:r>
              <a:rPr lang="en-US" u="sng"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David Zhang</a:t>
            </a: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Aditya Narayanan</a:t>
            </a:r>
            <a:r>
              <a:rPr lang="en-US" baseline="30000" dirty="0">
                <a:latin typeface="Arial" panose="020B0604020202020204" pitchFamily="34" charset="0"/>
                <a:cs typeface="Arial" panose="020B0604020202020204" pitchFamily="34" charset="0"/>
              </a:rPr>
              <a:t>6</a:t>
            </a:r>
            <a:r>
              <a:rPr lang="en-US" dirty="0">
                <a:latin typeface="Arial" panose="020B0604020202020204" pitchFamily="34" charset="0"/>
                <a:cs typeface="Arial" panose="020B0604020202020204" pitchFamily="34" charset="0"/>
              </a:rPr>
              <a:t>, Aditya Ramabadran</a:t>
            </a:r>
            <a:r>
              <a:rPr lang="en-US" baseline="30000" dirty="0">
                <a:latin typeface="Arial" panose="020B0604020202020204" pitchFamily="34" charset="0"/>
                <a:cs typeface="Arial" panose="020B0604020202020204" pitchFamily="34" charset="0"/>
              </a:rPr>
              <a:t>7</a:t>
            </a:r>
            <a:r>
              <a:rPr lang="en-US" dirty="0">
                <a:latin typeface="Arial" panose="020B0604020202020204" pitchFamily="34" charset="0"/>
                <a:cs typeface="Arial" panose="020B0604020202020204" pitchFamily="34" charset="0"/>
              </a:rPr>
              <a:t>, </a:t>
            </a:r>
          </a:p>
          <a:p>
            <a:pPr algn="ctr">
              <a:defRPr/>
            </a:pPr>
            <a:r>
              <a:rPr lang="en-US" dirty="0">
                <a:latin typeface="Arial" panose="020B0604020202020204" pitchFamily="34" charset="0"/>
                <a:cs typeface="Arial" panose="020B0604020202020204" pitchFamily="34" charset="0"/>
              </a:rPr>
              <a:t>Marcia Simon</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Miriam H. Rafailovich</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Yuefan Deng</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Peng Zhang</a:t>
            </a:r>
            <a:r>
              <a:rPr lang="en-US" baseline="30000" dirty="0">
                <a:latin typeface="Arial" panose="020B0604020202020204" pitchFamily="34" charset="0"/>
                <a:cs typeface="Arial" panose="020B0604020202020204" pitchFamily="34" charset="0"/>
              </a:rPr>
              <a:t>1,4</a:t>
            </a:r>
          </a:p>
        </p:txBody>
      </p:sp>
      <p:sp>
        <p:nvSpPr>
          <p:cNvPr id="6" name="Rectangle 5">
            <a:extLst>
              <a:ext uri="{FF2B5EF4-FFF2-40B4-BE49-F238E27FC236}">
                <a16:creationId xmlns:a16="http://schemas.microsoft.com/office/drawing/2014/main" id="{7E642C8C-0BA7-E745-99DD-173B2ADBCBDC}"/>
              </a:ext>
            </a:extLst>
          </p:cNvPr>
          <p:cNvSpPr/>
          <p:nvPr/>
        </p:nvSpPr>
        <p:spPr>
          <a:xfrm>
            <a:off x="0" y="3446680"/>
            <a:ext cx="2286000" cy="1696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2250AF1-9BDE-4340-895B-3DAD429B842B}"/>
              </a:ext>
            </a:extLst>
          </p:cNvPr>
          <p:cNvSpPr/>
          <p:nvPr/>
        </p:nvSpPr>
        <p:spPr>
          <a:xfrm>
            <a:off x="133350" y="4295089"/>
            <a:ext cx="8877300" cy="738664"/>
          </a:xfrm>
          <a:prstGeom prst="rect">
            <a:avLst/>
          </a:prstGeom>
        </p:spPr>
        <p:txBody>
          <a:bodyPr wrap="square">
            <a:spAutoFit/>
          </a:bodyPr>
          <a:lstStyle/>
          <a:p>
            <a:pPr algn="ctr">
              <a:defRPr/>
            </a:pPr>
            <a:r>
              <a:rPr lang="en-US" sz="1050" baseline="30000" dirty="0">
                <a:latin typeface="Arial" panose="020B0604020202020204" pitchFamily="34" charset="0"/>
                <a:cs typeface="Arial" panose="020B0604020202020204" pitchFamily="34" charset="0"/>
              </a:rPr>
              <a:t>1</a:t>
            </a:r>
            <a:r>
              <a:rPr lang="en-US" sz="1050" dirty="0">
                <a:latin typeface="Arial" panose="020B0604020202020204" pitchFamily="34" charset="0"/>
                <a:cs typeface="Arial" panose="020B0604020202020204" pitchFamily="34" charset="0"/>
              </a:rPr>
              <a:t>Department of Applied Mathematics and Statistics, Stony Brook University, Stony Brook, NY, USA; </a:t>
            </a:r>
            <a:r>
              <a:rPr lang="en-US" sz="1050" baseline="30000" dirty="0">
                <a:latin typeface="Arial" panose="020B0604020202020204" pitchFamily="34" charset="0"/>
                <a:cs typeface="Arial" panose="020B0604020202020204" pitchFamily="34" charset="0"/>
              </a:rPr>
              <a:t>2</a:t>
            </a:r>
            <a:r>
              <a:rPr lang="en-US" sz="1050" dirty="0">
                <a:latin typeface="Arial" panose="020B0604020202020204" pitchFamily="34" charset="0"/>
                <a:cs typeface="Arial" panose="020B0604020202020204" pitchFamily="34" charset="0"/>
              </a:rPr>
              <a:t>School of Dental Medicine, Stony Brook University, Stony Brook, NY, USA; </a:t>
            </a:r>
            <a:r>
              <a:rPr lang="en-US" sz="1050" baseline="30000" dirty="0">
                <a:latin typeface="Arial" panose="020B0604020202020204" pitchFamily="34" charset="0"/>
                <a:cs typeface="Arial" panose="020B0604020202020204" pitchFamily="34" charset="0"/>
              </a:rPr>
              <a:t>3</a:t>
            </a:r>
            <a:r>
              <a:rPr lang="en-US" sz="1050" dirty="0">
                <a:latin typeface="Arial" panose="020B0604020202020204" pitchFamily="34" charset="0"/>
                <a:cs typeface="Arial" panose="020B0604020202020204" pitchFamily="34" charset="0"/>
              </a:rPr>
              <a:t>Department of Materials Science and Chemical Engineering, Stony Brook University, Stony Brook, NY, USA; </a:t>
            </a:r>
            <a:r>
              <a:rPr lang="en-US" sz="1050" baseline="30000" dirty="0">
                <a:latin typeface="Arial" panose="020B0604020202020204" pitchFamily="34" charset="0"/>
                <a:cs typeface="Arial" panose="020B0604020202020204" pitchFamily="34" charset="0"/>
              </a:rPr>
              <a:t>4</a:t>
            </a:r>
            <a:r>
              <a:rPr lang="en-US" sz="1050" dirty="0">
                <a:latin typeface="Arial" panose="020B0604020202020204" pitchFamily="34" charset="0"/>
                <a:cs typeface="Arial" panose="020B0604020202020204" pitchFamily="34" charset="0"/>
              </a:rPr>
              <a:t>Department of Biomedical Engineering, Stony Brook University, Stony Brook, NY, USA; </a:t>
            </a:r>
            <a:r>
              <a:rPr lang="en-US" sz="1050" baseline="30000" dirty="0">
                <a:latin typeface="Arial" panose="020B0604020202020204" pitchFamily="34" charset="0"/>
                <a:cs typeface="Arial" panose="020B0604020202020204" pitchFamily="34" charset="0"/>
              </a:rPr>
              <a:t>5</a:t>
            </a:r>
            <a:r>
              <a:rPr lang="en-US" sz="1050" dirty="0">
                <a:latin typeface="Arial" panose="020B0604020202020204" pitchFamily="34" charset="0"/>
                <a:cs typeface="Arial" panose="020B0604020202020204" pitchFamily="34" charset="0"/>
              </a:rPr>
              <a:t>Fremont High School, Sunnyvale, CA, USA; </a:t>
            </a:r>
            <a:r>
              <a:rPr lang="en-US" sz="1050" baseline="30000" dirty="0">
                <a:latin typeface="Arial" panose="020B0604020202020204" pitchFamily="34" charset="0"/>
                <a:cs typeface="Arial" panose="020B0604020202020204" pitchFamily="34" charset="0"/>
              </a:rPr>
              <a:t>6</a:t>
            </a:r>
            <a:r>
              <a:rPr lang="en-US" sz="1050" dirty="0">
                <a:latin typeface="Arial" panose="020B0604020202020204" pitchFamily="34" charset="0"/>
                <a:cs typeface="Arial" panose="020B0604020202020204" pitchFamily="34" charset="0"/>
              </a:rPr>
              <a:t>College Station High School, College Station, TX, USA; </a:t>
            </a:r>
            <a:r>
              <a:rPr lang="en-US" sz="1050" baseline="30000" dirty="0">
                <a:latin typeface="Arial" panose="020B0604020202020204" pitchFamily="34" charset="0"/>
                <a:cs typeface="Arial" panose="020B0604020202020204" pitchFamily="34" charset="0"/>
              </a:rPr>
              <a:t>7</a:t>
            </a:r>
            <a:r>
              <a:rPr lang="en-US" sz="1050" dirty="0">
                <a:latin typeface="Arial" panose="020B0604020202020204" pitchFamily="34" charset="0"/>
                <a:cs typeface="Arial" panose="020B0604020202020204" pitchFamily="34" charset="0"/>
              </a:rPr>
              <a:t>Lynbrook High School, San Jose, CA, USA.</a:t>
            </a:r>
          </a:p>
        </p:txBody>
      </p:sp>
      <p:sp>
        <p:nvSpPr>
          <p:cNvPr id="7" name="TextBox 6">
            <a:extLst>
              <a:ext uri="{FF2B5EF4-FFF2-40B4-BE49-F238E27FC236}">
                <a16:creationId xmlns:a16="http://schemas.microsoft.com/office/drawing/2014/main" id="{93690B3D-565D-0B43-B176-663038F814E4}"/>
              </a:ext>
            </a:extLst>
          </p:cNvPr>
          <p:cNvSpPr txBox="1"/>
          <p:nvPr/>
        </p:nvSpPr>
        <p:spPr>
          <a:xfrm>
            <a:off x="0" y="0"/>
            <a:ext cx="26162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Abstract ID: 3480255, Nov. 1, 2020 </a:t>
            </a:r>
          </a:p>
        </p:txBody>
      </p:sp>
      <p:sp>
        <p:nvSpPr>
          <p:cNvPr id="8" name="TextBox 7">
            <a:extLst>
              <a:ext uri="{FF2B5EF4-FFF2-40B4-BE49-F238E27FC236}">
                <a16:creationId xmlns:a16="http://schemas.microsoft.com/office/drawing/2014/main" id="{2AE1113F-024C-1049-8AF7-FEA212A17579}"/>
              </a:ext>
            </a:extLst>
          </p:cNvPr>
          <p:cNvSpPr txBox="1"/>
          <p:nvPr/>
        </p:nvSpPr>
        <p:spPr>
          <a:xfrm>
            <a:off x="2716364" y="3393637"/>
            <a:ext cx="371127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Presenter Email: ziji.zhang@stonybrook.edu</a:t>
            </a:r>
          </a:p>
        </p:txBody>
      </p:sp>
      <p:pic>
        <p:nvPicPr>
          <p:cNvPr id="9" name="Picture 8" descr="A picture containing shape&#10;&#10;Description automatically generated">
            <a:extLst>
              <a:ext uri="{FF2B5EF4-FFF2-40B4-BE49-F238E27FC236}">
                <a16:creationId xmlns:a16="http://schemas.microsoft.com/office/drawing/2014/main" id="{DBF368D4-F77F-1E43-B415-5BA59AB100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3794536"/>
            <a:ext cx="2514600" cy="425003"/>
          </a:xfrm>
          <a:prstGeom prst="rect">
            <a:avLst/>
          </a:prstGeom>
        </p:spPr>
      </p:pic>
    </p:spTree>
    <p:extLst>
      <p:ext uri="{BB962C8B-B14F-4D97-AF65-F5344CB8AC3E}">
        <p14:creationId xmlns:p14="http://schemas.microsoft.com/office/powerpoint/2010/main" val="341106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94115041-2D6A-A743-98EB-C0DB18B47F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2234" y="19318"/>
            <a:ext cx="1576387" cy="266432"/>
          </a:xfrm>
          <a:prstGeom prst="rect">
            <a:avLst/>
          </a:prstGeom>
        </p:spPr>
      </p:pic>
      <p:pic>
        <p:nvPicPr>
          <p:cNvPr id="8" name="Picture 7" descr="Text&#10;&#10;Description automatically generated">
            <a:extLst>
              <a:ext uri="{FF2B5EF4-FFF2-40B4-BE49-F238E27FC236}">
                <a16:creationId xmlns:a16="http://schemas.microsoft.com/office/drawing/2014/main" id="{79527035-0EE3-E14E-8E7E-22463C5AB7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16395"/>
            <a:ext cx="1828800" cy="366823"/>
          </a:xfrm>
          <a:prstGeom prst="rect">
            <a:avLst/>
          </a:prstGeom>
        </p:spPr>
      </p:pic>
      <p:sp>
        <p:nvSpPr>
          <p:cNvPr id="9" name="TextBox 19">
            <a:extLst>
              <a:ext uri="{FF2B5EF4-FFF2-40B4-BE49-F238E27FC236}">
                <a16:creationId xmlns:a16="http://schemas.microsoft.com/office/drawing/2014/main" id="{C855B730-8BE0-FA4F-94F2-791C77678B99}"/>
              </a:ext>
            </a:extLst>
          </p:cNvPr>
          <p:cNvSpPr txBox="1">
            <a:spLocks noChangeArrowheads="1"/>
          </p:cNvSpPr>
          <p:nvPr/>
        </p:nvSpPr>
        <p:spPr bwMode="auto">
          <a:xfrm>
            <a:off x="9382" y="299578"/>
            <a:ext cx="9134617" cy="174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171450" indent="-171450" algn="just">
              <a:lnSpc>
                <a:spcPct val="150000"/>
              </a:lnSpc>
              <a:buFont typeface="Arial" panose="020B0604020202020204" pitchFamily="34" charset="0"/>
              <a:buChar char="•"/>
            </a:pPr>
            <a:r>
              <a:rPr lang="en-US" sz="1200" dirty="0"/>
              <a:t>A novel COVID-19 outbroke and spread worldwide in the past few months. </a:t>
            </a:r>
          </a:p>
          <a:p>
            <a:pPr marL="171450" indent="-171450">
              <a:lnSpc>
                <a:spcPct val="150000"/>
              </a:lnSpc>
              <a:buFont typeface="Arial" panose="020B0604020202020204" pitchFamily="34" charset="0"/>
              <a:buChar char="•"/>
            </a:pPr>
            <a:r>
              <a:rPr lang="en-US" sz="1200" dirty="0"/>
              <a:t>The outer membrane SARS-CoV-2 spike glycoprotein (S-protein), which is the presumed key receptor for binding to various material substrates, promotes the entry to host cells, and thereby causes infection.</a:t>
            </a:r>
            <a:r>
              <a:rPr lang="en-US" sz="1200" baseline="30000" dirty="0"/>
              <a:t>[1] </a:t>
            </a:r>
          </a:p>
          <a:p>
            <a:pPr marL="171450" indent="-171450">
              <a:lnSpc>
                <a:spcPct val="150000"/>
              </a:lnSpc>
              <a:buFont typeface="Arial" panose="020B0604020202020204" pitchFamily="34" charset="0"/>
              <a:buChar char="•"/>
            </a:pPr>
            <a:r>
              <a:rPr lang="en-US" sz="1200" dirty="0"/>
              <a:t>The all-atomic molecular dynamics (MD) simulations that are known to generate reliable results while mitigating potential biological risks for laboratory research are prohibitively expensive in computing time and resources.</a:t>
            </a:r>
            <a:br>
              <a:rPr lang="en-US" sz="1050" baseline="30000" dirty="0"/>
            </a:br>
            <a:endParaRPr lang="en-US" sz="1050" baseline="30000" dirty="0"/>
          </a:p>
          <a:p>
            <a:pPr marL="171450" indent="-171450" algn="just">
              <a:lnSpc>
                <a:spcPct val="150000"/>
              </a:lnSpc>
              <a:buFont typeface="Arial" panose="020B0604020202020204" pitchFamily="34" charset="0"/>
              <a:buChar char="•"/>
            </a:pPr>
            <a:endParaRPr lang="en-US" sz="1050" baseline="30000" dirty="0">
              <a:effectLst/>
            </a:endParaRPr>
          </a:p>
        </p:txBody>
      </p:sp>
      <p:sp>
        <p:nvSpPr>
          <p:cNvPr id="10" name="TextBox 9">
            <a:extLst>
              <a:ext uri="{FF2B5EF4-FFF2-40B4-BE49-F238E27FC236}">
                <a16:creationId xmlns:a16="http://schemas.microsoft.com/office/drawing/2014/main" id="{4025DE11-6F91-D44E-9AFD-D9B2586936A9}"/>
              </a:ext>
            </a:extLst>
          </p:cNvPr>
          <p:cNvSpPr txBox="1"/>
          <p:nvPr/>
        </p:nvSpPr>
        <p:spPr>
          <a:xfrm>
            <a:off x="3235736" y="0"/>
            <a:ext cx="2672526"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Introduction &amp; Motivation</a:t>
            </a:r>
          </a:p>
        </p:txBody>
      </p:sp>
      <p:sp>
        <p:nvSpPr>
          <p:cNvPr id="64" name="Rectangle 63">
            <a:extLst>
              <a:ext uri="{FF2B5EF4-FFF2-40B4-BE49-F238E27FC236}">
                <a16:creationId xmlns:a16="http://schemas.microsoft.com/office/drawing/2014/main" id="{8C233F96-0FBF-C344-95C6-3A005D596E80}"/>
              </a:ext>
            </a:extLst>
          </p:cNvPr>
          <p:cNvSpPr/>
          <p:nvPr/>
        </p:nvSpPr>
        <p:spPr>
          <a:xfrm>
            <a:off x="2791445" y="3905769"/>
            <a:ext cx="2126620" cy="830997"/>
          </a:xfrm>
          <a:prstGeom prst="rect">
            <a:avLst/>
          </a:prstGeom>
        </p:spPr>
        <p:txBody>
          <a:bodyPr wrap="square">
            <a:spAutoFit/>
          </a:bodyPr>
          <a:lstStyle/>
          <a:p>
            <a:pPr algn="ctr"/>
            <a:r>
              <a:rPr lang="en-US" sz="1200" dirty="0"/>
              <a:t>PDB code: 6VXX</a:t>
            </a:r>
          </a:p>
          <a:p>
            <a:pPr algn="ctr"/>
            <a:r>
              <a:rPr lang="en-US" sz="1200" dirty="0"/>
              <a:t>Atom Count: 23694 </a:t>
            </a:r>
          </a:p>
          <a:p>
            <a:pPr algn="ctr"/>
            <a:r>
              <a:rPr lang="en-US" sz="1200" dirty="0"/>
              <a:t>Residue Count: 2916 </a:t>
            </a:r>
          </a:p>
          <a:p>
            <a:pPr algn="ctr"/>
            <a:r>
              <a:rPr lang="en-US" sz="1200" dirty="0"/>
              <a:t>Unique protein chains: 1</a:t>
            </a:r>
          </a:p>
        </p:txBody>
      </p:sp>
      <p:pic>
        <p:nvPicPr>
          <p:cNvPr id="65" name="Picture 64">
            <a:extLst>
              <a:ext uri="{FF2B5EF4-FFF2-40B4-BE49-F238E27FC236}">
                <a16:creationId xmlns:a16="http://schemas.microsoft.com/office/drawing/2014/main" id="{9484ED48-FBB5-1046-9650-10B82B0D7D9F}"/>
              </a:ext>
            </a:extLst>
          </p:cNvPr>
          <p:cNvPicPr>
            <a:picLocks noChangeAspect="1"/>
          </p:cNvPicPr>
          <p:nvPr/>
        </p:nvPicPr>
        <p:blipFill rotWithShape="1">
          <a:blip r:embed="rId5">
            <a:clrChange>
              <a:clrFrom>
                <a:srgbClr val="595959"/>
              </a:clrFrom>
              <a:clrTo>
                <a:srgbClr val="595959">
                  <a:alpha val="0"/>
                </a:srgbClr>
              </a:clrTo>
            </a:clrChange>
            <a:extLst>
              <a:ext uri="{28A0092B-C50C-407E-A947-70E740481C1C}">
                <a14:useLocalDpi xmlns:a14="http://schemas.microsoft.com/office/drawing/2010/main" val="0"/>
              </a:ext>
            </a:extLst>
          </a:blip>
          <a:srcRect l="34505" t="15533" r="26198" b="16764"/>
          <a:stretch/>
        </p:blipFill>
        <p:spPr>
          <a:xfrm rot="3500958">
            <a:off x="3955160" y="2309527"/>
            <a:ext cx="2691990" cy="2739126"/>
          </a:xfrm>
          <a:prstGeom prst="rect">
            <a:avLst/>
          </a:prstGeom>
        </p:spPr>
      </p:pic>
      <p:sp>
        <p:nvSpPr>
          <p:cNvPr id="66" name="TextBox 65">
            <a:extLst>
              <a:ext uri="{FF2B5EF4-FFF2-40B4-BE49-F238E27FC236}">
                <a16:creationId xmlns:a16="http://schemas.microsoft.com/office/drawing/2014/main" id="{672CD331-9305-2B4F-A61D-E756ECE7B165}"/>
              </a:ext>
            </a:extLst>
          </p:cNvPr>
          <p:cNvSpPr txBox="1"/>
          <p:nvPr/>
        </p:nvSpPr>
        <p:spPr>
          <a:xfrm>
            <a:off x="4307912" y="4697863"/>
            <a:ext cx="1826782" cy="338554"/>
          </a:xfrm>
          <a:prstGeom prst="rect">
            <a:avLst/>
          </a:prstGeom>
          <a:noFill/>
        </p:spPr>
        <p:txBody>
          <a:bodyPr wrap="square" rtlCol="0">
            <a:spAutoFit/>
          </a:bodyPr>
          <a:lstStyle/>
          <a:p>
            <a:pPr algn="ctr"/>
            <a:r>
              <a:rPr lang="en-US" sz="1600" b="1" dirty="0">
                <a:effectLst>
                  <a:outerShdw blurRad="38100" dist="38100" dir="2700000" algn="tl">
                    <a:srgbClr val="000000">
                      <a:alpha val="43137"/>
                    </a:srgbClr>
                  </a:outerShdw>
                </a:effectLst>
              </a:rPr>
              <a:t>All-Atom model</a:t>
            </a:r>
          </a:p>
        </p:txBody>
      </p:sp>
      <p:pic>
        <p:nvPicPr>
          <p:cNvPr id="67" name="Picture 66">
            <a:extLst>
              <a:ext uri="{FF2B5EF4-FFF2-40B4-BE49-F238E27FC236}">
                <a16:creationId xmlns:a16="http://schemas.microsoft.com/office/drawing/2014/main" id="{757B5C05-763E-A94D-82C7-164F0CE808F8}"/>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681" r="21862"/>
          <a:stretch/>
        </p:blipFill>
        <p:spPr>
          <a:xfrm>
            <a:off x="302799" y="1878397"/>
            <a:ext cx="1876147" cy="1934203"/>
          </a:xfrm>
          <a:prstGeom prst="rect">
            <a:avLst/>
          </a:prstGeom>
        </p:spPr>
      </p:pic>
      <p:sp>
        <p:nvSpPr>
          <p:cNvPr id="68" name="TextBox 67">
            <a:extLst>
              <a:ext uri="{FF2B5EF4-FFF2-40B4-BE49-F238E27FC236}">
                <a16:creationId xmlns:a16="http://schemas.microsoft.com/office/drawing/2014/main" id="{02B9A62A-B41B-6247-80ED-8E6351D16AB4}"/>
              </a:ext>
            </a:extLst>
          </p:cNvPr>
          <p:cNvSpPr txBox="1"/>
          <p:nvPr/>
        </p:nvSpPr>
        <p:spPr>
          <a:xfrm>
            <a:off x="191716" y="3776630"/>
            <a:ext cx="2290439" cy="430887"/>
          </a:xfrm>
          <a:prstGeom prst="rect">
            <a:avLst/>
          </a:prstGeom>
          <a:noFill/>
        </p:spPr>
        <p:txBody>
          <a:bodyPr wrap="square" rtlCol="0">
            <a:spAutoFit/>
          </a:bodyPr>
          <a:lstStyle/>
          <a:p>
            <a:pPr algn="ctr"/>
            <a:r>
              <a:rPr lang="en-US" sz="1100" i="1" dirty="0"/>
              <a:t>©Medical Illustration of 2019 Novel Coronavirus from CDC PHIL #23312</a:t>
            </a:r>
          </a:p>
        </p:txBody>
      </p:sp>
      <p:grpSp>
        <p:nvGrpSpPr>
          <p:cNvPr id="69" name="Group 68">
            <a:extLst>
              <a:ext uri="{FF2B5EF4-FFF2-40B4-BE49-F238E27FC236}">
                <a16:creationId xmlns:a16="http://schemas.microsoft.com/office/drawing/2014/main" id="{AE70824E-3D6C-1A49-94F5-797594BAEA2F}"/>
              </a:ext>
            </a:extLst>
          </p:cNvPr>
          <p:cNvGrpSpPr/>
          <p:nvPr/>
        </p:nvGrpSpPr>
        <p:grpSpPr>
          <a:xfrm>
            <a:off x="2679846" y="1769286"/>
            <a:ext cx="1525205" cy="1385893"/>
            <a:chOff x="1795821" y="855935"/>
            <a:chExt cx="6037457" cy="5736595"/>
          </a:xfrm>
        </p:grpSpPr>
        <p:pic>
          <p:nvPicPr>
            <p:cNvPr id="70" name="Picture 69">
              <a:extLst>
                <a:ext uri="{FF2B5EF4-FFF2-40B4-BE49-F238E27FC236}">
                  <a16:creationId xmlns:a16="http://schemas.microsoft.com/office/drawing/2014/main" id="{29A2F41B-4C19-C14E-A07B-27F8647CA33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29068" r="42888"/>
                      </a14:imgEffect>
                    </a14:imgLayer>
                  </a14:imgProps>
                </a:ext>
              </a:extLst>
            </a:blip>
            <a:srcRect l="27340" r="55384"/>
            <a:stretch/>
          </p:blipFill>
          <p:spPr>
            <a:xfrm rot="1937668">
              <a:off x="4386635" y="2796587"/>
              <a:ext cx="627689" cy="1839333"/>
            </a:xfrm>
            <a:prstGeom prst="rect">
              <a:avLst/>
            </a:prstGeom>
          </p:spPr>
        </p:pic>
        <p:pic>
          <p:nvPicPr>
            <p:cNvPr id="71" name="Picture 70" descr="A close up of a nest&#10;&#10;Description automatically generated">
              <a:extLst>
                <a:ext uri="{FF2B5EF4-FFF2-40B4-BE49-F238E27FC236}">
                  <a16:creationId xmlns:a16="http://schemas.microsoft.com/office/drawing/2014/main" id="{8C40DC18-F128-2B4B-BDDD-D76AB7EA55A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95821" y="1012723"/>
              <a:ext cx="6037457" cy="5579807"/>
            </a:xfrm>
            <a:prstGeom prst="rect">
              <a:avLst/>
            </a:prstGeom>
          </p:spPr>
        </p:pic>
        <p:pic>
          <p:nvPicPr>
            <p:cNvPr id="72" name="Picture 71" descr="A close up of a flower&#10;&#10;Description automatically generated">
              <a:extLst>
                <a:ext uri="{FF2B5EF4-FFF2-40B4-BE49-F238E27FC236}">
                  <a16:creationId xmlns:a16="http://schemas.microsoft.com/office/drawing/2014/main" id="{DF19403C-14A7-B441-9A81-AD8162B09DB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rot="160439">
              <a:off x="4435895" y="855935"/>
              <a:ext cx="809231" cy="903282"/>
            </a:xfrm>
            <a:prstGeom prst="rect">
              <a:avLst/>
            </a:prstGeom>
          </p:spPr>
        </p:pic>
        <p:pic>
          <p:nvPicPr>
            <p:cNvPr id="73" name="Picture 72" descr="A close up of a flower&#10;&#10;Description automatically generated">
              <a:extLst>
                <a:ext uri="{FF2B5EF4-FFF2-40B4-BE49-F238E27FC236}">
                  <a16:creationId xmlns:a16="http://schemas.microsoft.com/office/drawing/2014/main" id="{D304C336-CB2B-2A46-99EC-95C1510A416C}"/>
                </a:ext>
              </a:extLst>
            </p:cNvPr>
            <p:cNvPicPr>
              <a:picLocks noChangeAspect="1"/>
            </p:cNvPicPr>
            <p:nvPr/>
          </p:nvPicPr>
          <p:blipFill>
            <a:blip r:embed="rId10">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rot="2497829">
              <a:off x="5860588" y="1481369"/>
              <a:ext cx="809231" cy="903282"/>
            </a:xfrm>
            <a:prstGeom prst="rect">
              <a:avLst/>
            </a:prstGeom>
          </p:spPr>
        </p:pic>
        <p:pic>
          <p:nvPicPr>
            <p:cNvPr id="74" name="Picture 73" descr="A close up of a flower&#10;&#10;Description automatically generated">
              <a:extLst>
                <a:ext uri="{FF2B5EF4-FFF2-40B4-BE49-F238E27FC236}">
                  <a16:creationId xmlns:a16="http://schemas.microsoft.com/office/drawing/2014/main" id="{D2E7B31F-A3EE-7343-926F-03D6CD8B848A}"/>
                </a:ext>
              </a:extLst>
            </p:cNvPr>
            <p:cNvPicPr>
              <a:picLocks noChangeAspect="1"/>
            </p:cNvPicPr>
            <p:nvPr/>
          </p:nvPicPr>
          <p:blipFill>
            <a:blip r:embed="rId10">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rot="20217540">
              <a:off x="3515320" y="1040211"/>
              <a:ext cx="809231" cy="903282"/>
            </a:xfrm>
            <a:prstGeom prst="rect">
              <a:avLst/>
            </a:prstGeom>
          </p:spPr>
        </p:pic>
        <p:pic>
          <p:nvPicPr>
            <p:cNvPr id="75" name="Picture 74" descr="A close up of a flower&#10;&#10;Description automatically generated">
              <a:extLst>
                <a:ext uri="{FF2B5EF4-FFF2-40B4-BE49-F238E27FC236}">
                  <a16:creationId xmlns:a16="http://schemas.microsoft.com/office/drawing/2014/main" id="{AFE84E7C-2512-ED43-A044-DB6668EFF991}"/>
                </a:ext>
              </a:extLst>
            </p:cNvPr>
            <p:cNvPicPr>
              <a:picLocks noChangeAspect="1"/>
            </p:cNvPicPr>
            <p:nvPr/>
          </p:nvPicPr>
          <p:blipFill>
            <a:blip r:embed="rId10">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rot="18066494">
              <a:off x="2236996" y="1999567"/>
              <a:ext cx="809231" cy="903282"/>
            </a:xfrm>
            <a:prstGeom prst="rect">
              <a:avLst/>
            </a:prstGeom>
          </p:spPr>
        </p:pic>
        <p:pic>
          <p:nvPicPr>
            <p:cNvPr id="76" name="Picture 75" descr="A close up of a flower&#10;&#10;Description automatically generated">
              <a:extLst>
                <a:ext uri="{FF2B5EF4-FFF2-40B4-BE49-F238E27FC236}">
                  <a16:creationId xmlns:a16="http://schemas.microsoft.com/office/drawing/2014/main" id="{1487CFFC-C15F-8B4A-973B-4C040844B2F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rot="9503592">
              <a:off x="1881399" y="3694464"/>
              <a:ext cx="977672" cy="796474"/>
            </a:xfrm>
            <a:prstGeom prst="rect">
              <a:avLst/>
            </a:prstGeom>
          </p:spPr>
        </p:pic>
        <p:pic>
          <p:nvPicPr>
            <p:cNvPr id="77" name="Picture 76" descr="A close up of a flower&#10;&#10;Description automatically generated">
              <a:extLst>
                <a:ext uri="{FF2B5EF4-FFF2-40B4-BE49-F238E27FC236}">
                  <a16:creationId xmlns:a16="http://schemas.microsoft.com/office/drawing/2014/main" id="{9881C94C-7EF2-7741-ABEA-B80ED5E0454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4916549" y="3042076"/>
              <a:ext cx="865168" cy="840513"/>
            </a:xfrm>
            <a:prstGeom prst="rect">
              <a:avLst/>
            </a:prstGeom>
          </p:spPr>
        </p:pic>
        <p:pic>
          <p:nvPicPr>
            <p:cNvPr id="78" name="Picture 77" descr="A close up of a flower&#10;&#10;Description automatically generated">
              <a:extLst>
                <a:ext uri="{FF2B5EF4-FFF2-40B4-BE49-F238E27FC236}">
                  <a16:creationId xmlns:a16="http://schemas.microsoft.com/office/drawing/2014/main" id="{8EFCD53B-5224-E24A-87BE-5F903FBBEF0B}"/>
                </a:ext>
              </a:extLst>
            </p:cNvPr>
            <p:cNvPicPr>
              <a:picLocks noChangeAspect="1"/>
            </p:cNvPicPr>
            <p:nvPr/>
          </p:nvPicPr>
          <p:blipFill>
            <a:blip r:embed="rId17">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rot="2820143">
              <a:off x="4116562" y="2798470"/>
              <a:ext cx="865168" cy="840513"/>
            </a:xfrm>
            <a:prstGeom prst="rect">
              <a:avLst/>
            </a:prstGeom>
          </p:spPr>
        </p:pic>
        <p:pic>
          <p:nvPicPr>
            <p:cNvPr id="79" name="Picture 78" descr="A close up of a flower&#10;&#10;Description automatically generated">
              <a:extLst>
                <a:ext uri="{FF2B5EF4-FFF2-40B4-BE49-F238E27FC236}">
                  <a16:creationId xmlns:a16="http://schemas.microsoft.com/office/drawing/2014/main" id="{FA11A45F-5C02-F64C-931C-A6F3655B62D0}"/>
                </a:ext>
              </a:extLst>
            </p:cNvPr>
            <p:cNvPicPr>
              <a:picLocks noChangeAspect="1"/>
            </p:cNvPicPr>
            <p:nvPr/>
          </p:nvPicPr>
          <p:blipFill>
            <a:blip r:embed="rId17">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16967369">
              <a:off x="3415632" y="3268732"/>
              <a:ext cx="865168" cy="840513"/>
            </a:xfrm>
            <a:prstGeom prst="rect">
              <a:avLst/>
            </a:prstGeom>
          </p:spPr>
        </p:pic>
        <p:pic>
          <p:nvPicPr>
            <p:cNvPr id="80" name="Picture 79" descr="A close up of a flower&#10;&#10;Description automatically generated">
              <a:extLst>
                <a:ext uri="{FF2B5EF4-FFF2-40B4-BE49-F238E27FC236}">
                  <a16:creationId xmlns:a16="http://schemas.microsoft.com/office/drawing/2014/main" id="{16C82816-0714-F64B-8FA7-C5E1A5E3CDC5}"/>
                </a:ext>
              </a:extLst>
            </p:cNvPr>
            <p:cNvPicPr>
              <a:picLocks noChangeAspect="1"/>
            </p:cNvPicPr>
            <p:nvPr/>
          </p:nvPicPr>
          <p:blipFill>
            <a:blip r:embed="rId17">
              <a:extLst>
                <a:ext uri="{BEBA8EAE-BF5A-486C-A8C5-ECC9F3942E4B}">
                  <a14:imgProps xmlns:a14="http://schemas.microsoft.com/office/drawing/2010/main">
                    <a14:imgLayer r:embed="rId21">
                      <a14:imgEffect>
                        <a14:backgroundRemoval t="10000" b="90000" l="10000" r="90000"/>
                      </a14:imgEffect>
                    </a14:imgLayer>
                  </a14:imgProps>
                </a:ext>
              </a:extLst>
            </a:blip>
            <a:stretch>
              <a:fillRect/>
            </a:stretch>
          </p:blipFill>
          <p:spPr>
            <a:xfrm rot="17158719">
              <a:off x="4381964" y="4317850"/>
              <a:ext cx="865168" cy="840513"/>
            </a:xfrm>
            <a:prstGeom prst="rect">
              <a:avLst/>
            </a:prstGeom>
          </p:spPr>
        </p:pic>
        <p:pic>
          <p:nvPicPr>
            <p:cNvPr id="81" name="Picture 80" descr="A close up of a flower&#10;&#10;Description automatically generated">
              <a:extLst>
                <a:ext uri="{FF2B5EF4-FFF2-40B4-BE49-F238E27FC236}">
                  <a16:creationId xmlns:a16="http://schemas.microsoft.com/office/drawing/2014/main" id="{E30E275A-6796-D347-989F-5B7C4A0524D6}"/>
                </a:ext>
              </a:extLst>
            </p:cNvPr>
            <p:cNvPicPr>
              <a:picLocks noChangeAspect="1"/>
            </p:cNvPicPr>
            <p:nvPr/>
          </p:nvPicPr>
          <p:blipFill>
            <a:blip r:embed="rId17">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rot="1935098">
              <a:off x="3585374" y="4110683"/>
              <a:ext cx="865168" cy="840513"/>
            </a:xfrm>
            <a:prstGeom prst="rect">
              <a:avLst/>
            </a:prstGeom>
          </p:spPr>
        </p:pic>
        <p:pic>
          <p:nvPicPr>
            <p:cNvPr id="82" name="Picture 81" descr="A close up of a flower&#10;&#10;Description automatically generated">
              <a:extLst>
                <a:ext uri="{FF2B5EF4-FFF2-40B4-BE49-F238E27FC236}">
                  <a16:creationId xmlns:a16="http://schemas.microsoft.com/office/drawing/2014/main" id="{43677AAF-340D-A24F-9E68-7BDBFA758D12}"/>
                </a:ext>
              </a:extLst>
            </p:cNvPr>
            <p:cNvPicPr>
              <a:picLocks noChangeAspect="1"/>
            </p:cNvPicPr>
            <p:nvPr/>
          </p:nvPicPr>
          <p:blipFill>
            <a:blip r:embed="rId17">
              <a:extLst>
                <a:ext uri="{BEBA8EAE-BF5A-486C-A8C5-ECC9F3942E4B}">
                  <a14:imgProps xmlns:a14="http://schemas.microsoft.com/office/drawing/2010/main">
                    <a14:imgLayer r:embed="rId23">
                      <a14:imgEffect>
                        <a14:backgroundRemoval t="10000" b="90000" l="10000" r="90000"/>
                      </a14:imgEffect>
                    </a14:imgLayer>
                  </a14:imgProps>
                </a:ext>
              </a:extLst>
            </a:blip>
            <a:stretch>
              <a:fillRect/>
            </a:stretch>
          </p:blipFill>
          <p:spPr>
            <a:xfrm rot="2138411">
              <a:off x="4966902" y="3928192"/>
              <a:ext cx="865168" cy="840513"/>
            </a:xfrm>
            <a:prstGeom prst="rect">
              <a:avLst/>
            </a:prstGeom>
          </p:spPr>
        </p:pic>
        <p:pic>
          <p:nvPicPr>
            <p:cNvPr id="83" name="Picture 82" descr="A close up of a flower&#10;&#10;Description automatically generated">
              <a:extLst>
                <a:ext uri="{FF2B5EF4-FFF2-40B4-BE49-F238E27FC236}">
                  <a16:creationId xmlns:a16="http://schemas.microsoft.com/office/drawing/2014/main" id="{996AA167-450E-6142-8C1A-FF408124F289}"/>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Lst>
            </a:blip>
            <a:stretch>
              <a:fillRect/>
            </a:stretch>
          </p:blipFill>
          <p:spPr>
            <a:xfrm rot="7137187">
              <a:off x="6590289" y="2929631"/>
              <a:ext cx="900381" cy="880934"/>
            </a:xfrm>
            <a:prstGeom prst="rect">
              <a:avLst/>
            </a:prstGeom>
          </p:spPr>
        </p:pic>
        <p:pic>
          <p:nvPicPr>
            <p:cNvPr id="84" name="Picture 83" descr="A close up of a flower&#10;&#10;Description automatically generated">
              <a:extLst>
                <a:ext uri="{FF2B5EF4-FFF2-40B4-BE49-F238E27FC236}">
                  <a16:creationId xmlns:a16="http://schemas.microsoft.com/office/drawing/2014/main" id="{DB697D08-27DE-3B43-AABB-66E5738A2C1E}"/>
                </a:ext>
              </a:extLst>
            </p:cNvPr>
            <p:cNvPicPr>
              <a:picLocks noChangeAspect="1"/>
            </p:cNvPicPr>
            <p:nvPr/>
          </p:nvPicPr>
          <p:blipFill>
            <a:blip r:embed="rId24">
              <a:extLst>
                <a:ext uri="{BEBA8EAE-BF5A-486C-A8C5-ECC9F3942E4B}">
                  <a14:imgProps xmlns:a14="http://schemas.microsoft.com/office/drawing/2010/main">
                    <a14:imgLayer r:embed="rId26">
                      <a14:imgEffect>
                        <a14:backgroundRemoval t="10000" b="90000" l="10000" r="90000"/>
                      </a14:imgEffect>
                    </a14:imgLayer>
                  </a14:imgProps>
                </a:ext>
              </a:extLst>
            </a:blip>
            <a:stretch>
              <a:fillRect/>
            </a:stretch>
          </p:blipFill>
          <p:spPr>
            <a:xfrm rot="17856479">
              <a:off x="1905337" y="2807188"/>
              <a:ext cx="900381" cy="880934"/>
            </a:xfrm>
            <a:prstGeom prst="rect">
              <a:avLst/>
            </a:prstGeom>
          </p:spPr>
        </p:pic>
        <p:pic>
          <p:nvPicPr>
            <p:cNvPr id="85" name="Picture 84" descr="A close up of a flower&#10;&#10;Description automatically generated">
              <a:extLst>
                <a:ext uri="{FF2B5EF4-FFF2-40B4-BE49-F238E27FC236}">
                  <a16:creationId xmlns:a16="http://schemas.microsoft.com/office/drawing/2014/main" id="{E1953F73-71F4-BC41-89C4-8F345FF2ED8A}"/>
                </a:ext>
              </a:extLst>
            </p:cNvPr>
            <p:cNvPicPr>
              <a:picLocks noChangeAspect="1"/>
            </p:cNvPicPr>
            <p:nvPr/>
          </p:nvPicPr>
          <p:blipFill>
            <a:blip r:embed="rId24">
              <a:extLst>
                <a:ext uri="{BEBA8EAE-BF5A-486C-A8C5-ECC9F3942E4B}">
                  <a14:imgProps xmlns:a14="http://schemas.microsoft.com/office/drawing/2010/main">
                    <a14:imgLayer r:embed="rId27">
                      <a14:imgEffect>
                        <a14:backgroundRemoval t="10000" b="90000" l="10000" r="90000"/>
                      </a14:imgEffect>
                    </a14:imgLayer>
                  </a14:imgProps>
                </a:ext>
              </a:extLst>
            </a:blip>
            <a:stretch>
              <a:fillRect/>
            </a:stretch>
          </p:blipFill>
          <p:spPr>
            <a:xfrm rot="20355550">
              <a:off x="2768423" y="1377125"/>
              <a:ext cx="900381" cy="880934"/>
            </a:xfrm>
            <a:prstGeom prst="rect">
              <a:avLst/>
            </a:prstGeom>
          </p:spPr>
        </p:pic>
        <p:pic>
          <p:nvPicPr>
            <p:cNvPr id="86" name="Picture 85" descr="A close up of a flower&#10;&#10;Description automatically generated">
              <a:extLst>
                <a:ext uri="{FF2B5EF4-FFF2-40B4-BE49-F238E27FC236}">
                  <a16:creationId xmlns:a16="http://schemas.microsoft.com/office/drawing/2014/main" id="{3ED99A23-8470-BD43-87CD-80CA75BF2F56}"/>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2891261" y="2322300"/>
              <a:ext cx="802497" cy="780381"/>
            </a:xfrm>
            <a:prstGeom prst="rect">
              <a:avLst/>
            </a:prstGeom>
          </p:spPr>
        </p:pic>
        <p:pic>
          <p:nvPicPr>
            <p:cNvPr id="87" name="Picture 86" descr="A close up of a flower&#10;&#10;Description automatically generated">
              <a:extLst>
                <a:ext uri="{FF2B5EF4-FFF2-40B4-BE49-F238E27FC236}">
                  <a16:creationId xmlns:a16="http://schemas.microsoft.com/office/drawing/2014/main" id="{E0B369A0-8652-0341-ADEF-C2EDC335F0AA}"/>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Lst>
            </a:blip>
            <a:stretch>
              <a:fillRect/>
            </a:stretch>
          </p:blipFill>
          <p:spPr>
            <a:xfrm>
              <a:off x="5940377" y="2814408"/>
              <a:ext cx="789595" cy="718332"/>
            </a:xfrm>
            <a:prstGeom prst="rect">
              <a:avLst/>
            </a:prstGeom>
          </p:spPr>
        </p:pic>
        <p:pic>
          <p:nvPicPr>
            <p:cNvPr id="88" name="Picture 87" descr="A close up of a flower&#10;&#10;Description automatically generated">
              <a:extLst>
                <a:ext uri="{FF2B5EF4-FFF2-40B4-BE49-F238E27FC236}">
                  <a16:creationId xmlns:a16="http://schemas.microsoft.com/office/drawing/2014/main" id="{B47A5A62-52D5-544F-B872-5B9B01E7781A}"/>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imgEffect>
                    </a14:imgLayer>
                  </a14:imgProps>
                </a:ext>
              </a:extLst>
            </a:blip>
            <a:stretch>
              <a:fillRect/>
            </a:stretch>
          </p:blipFill>
          <p:spPr>
            <a:xfrm>
              <a:off x="2658584" y="3863625"/>
              <a:ext cx="739516" cy="672793"/>
            </a:xfrm>
            <a:prstGeom prst="rect">
              <a:avLst/>
            </a:prstGeom>
          </p:spPr>
        </p:pic>
        <p:pic>
          <p:nvPicPr>
            <p:cNvPr id="89" name="Picture 88" descr="A close up of a flower&#10;&#10;Description automatically generated">
              <a:extLst>
                <a:ext uri="{FF2B5EF4-FFF2-40B4-BE49-F238E27FC236}">
                  <a16:creationId xmlns:a16="http://schemas.microsoft.com/office/drawing/2014/main" id="{09BB08D8-1988-FF49-B646-915E6728F5EA}"/>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10000" b="90000" l="10000" r="90000"/>
                      </a14:imgEffect>
                    </a14:imgLayer>
                  </a14:imgProps>
                </a:ext>
              </a:extLst>
            </a:blip>
            <a:stretch>
              <a:fillRect/>
            </a:stretch>
          </p:blipFill>
          <p:spPr>
            <a:xfrm>
              <a:off x="2344515" y="4398441"/>
              <a:ext cx="758246" cy="839387"/>
            </a:xfrm>
            <a:prstGeom prst="rect">
              <a:avLst/>
            </a:prstGeom>
          </p:spPr>
        </p:pic>
        <p:pic>
          <p:nvPicPr>
            <p:cNvPr id="90" name="Picture 89" descr="A close up of a flower&#10;&#10;Description automatically generated">
              <a:extLst>
                <a:ext uri="{FF2B5EF4-FFF2-40B4-BE49-F238E27FC236}">
                  <a16:creationId xmlns:a16="http://schemas.microsoft.com/office/drawing/2014/main" id="{B2D2AA53-6E02-7E43-843D-F03E7D7BEE4F}"/>
                </a:ext>
              </a:extLst>
            </p:cNvPr>
            <p:cNvPicPr>
              <a:picLocks noChangeAspect="1"/>
            </p:cNvPicPr>
            <p:nvPr/>
          </p:nvPicPr>
          <p:blipFill>
            <a:blip r:embed="rId24">
              <a:extLst>
                <a:ext uri="{BEBA8EAE-BF5A-486C-A8C5-ECC9F3942E4B}">
                  <a14:imgProps xmlns:a14="http://schemas.microsoft.com/office/drawing/2010/main">
                    <a14:imgLayer r:embed="rId36">
                      <a14:imgEffect>
                        <a14:backgroundRemoval t="10000" b="90000" l="10000" r="90000"/>
                      </a14:imgEffect>
                    </a14:imgLayer>
                  </a14:imgProps>
                </a:ext>
              </a:extLst>
            </a:blip>
            <a:stretch>
              <a:fillRect/>
            </a:stretch>
          </p:blipFill>
          <p:spPr>
            <a:xfrm rot="3123742">
              <a:off x="5155207" y="1110451"/>
              <a:ext cx="907884" cy="888275"/>
            </a:xfrm>
            <a:prstGeom prst="rect">
              <a:avLst/>
            </a:prstGeom>
          </p:spPr>
        </p:pic>
        <p:pic>
          <p:nvPicPr>
            <p:cNvPr id="91" name="Picture 90" descr="A group of colorful flowers&#10;&#10;Description automatically generated">
              <a:extLst>
                <a:ext uri="{FF2B5EF4-FFF2-40B4-BE49-F238E27FC236}">
                  <a16:creationId xmlns:a16="http://schemas.microsoft.com/office/drawing/2014/main" id="{D3A0F3E6-C0C6-8944-8845-FD556045E86C}"/>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0000"/>
                      </a14:imgEffect>
                    </a14:imgLayer>
                  </a14:imgProps>
                </a:ext>
              </a:extLst>
            </a:blip>
            <a:stretch>
              <a:fillRect/>
            </a:stretch>
          </p:blipFill>
          <p:spPr>
            <a:xfrm rot="20828168">
              <a:off x="5855227" y="5216958"/>
              <a:ext cx="692034" cy="793720"/>
            </a:xfrm>
            <a:prstGeom prst="rect">
              <a:avLst/>
            </a:prstGeom>
          </p:spPr>
        </p:pic>
        <p:pic>
          <p:nvPicPr>
            <p:cNvPr id="92" name="Picture 91" descr="A close up of a flower&#10;&#10;Description automatically generated">
              <a:extLst>
                <a:ext uri="{FF2B5EF4-FFF2-40B4-BE49-F238E27FC236}">
                  <a16:creationId xmlns:a16="http://schemas.microsoft.com/office/drawing/2014/main" id="{122C58BC-3104-704E-BBD6-03F0C8E3F751}"/>
                </a:ext>
              </a:extLst>
            </p:cNvPr>
            <p:cNvPicPr>
              <a:picLocks noChangeAspect="1"/>
            </p:cNvPicPr>
            <p:nvPr/>
          </p:nvPicPr>
          <p:blipFill>
            <a:blip r:embed="rId15">
              <a:extLst>
                <a:ext uri="{BEBA8EAE-BF5A-486C-A8C5-ECC9F3942E4B}">
                  <a14:imgProps xmlns:a14="http://schemas.microsoft.com/office/drawing/2010/main">
                    <a14:imgLayer r:embed="rId39">
                      <a14:imgEffect>
                        <a14:backgroundRemoval t="10000" b="90000" l="10000" r="90000"/>
                      </a14:imgEffect>
                    </a14:imgLayer>
                  </a14:imgProps>
                </a:ext>
              </a:extLst>
            </a:blip>
            <a:stretch>
              <a:fillRect/>
            </a:stretch>
          </p:blipFill>
          <p:spPr>
            <a:xfrm rot="9503592" flipH="1">
              <a:off x="6254530" y="2258625"/>
              <a:ext cx="963840" cy="785206"/>
            </a:xfrm>
            <a:prstGeom prst="rect">
              <a:avLst/>
            </a:prstGeom>
          </p:spPr>
        </p:pic>
        <p:pic>
          <p:nvPicPr>
            <p:cNvPr id="93" name="Picture 92" descr="A close up of a flower&#10;&#10;Description automatically generated">
              <a:extLst>
                <a:ext uri="{FF2B5EF4-FFF2-40B4-BE49-F238E27FC236}">
                  <a16:creationId xmlns:a16="http://schemas.microsoft.com/office/drawing/2014/main" id="{51EA7D01-3649-5948-A766-F3514A935958}"/>
                </a:ext>
              </a:extLst>
            </p:cNvPr>
            <p:cNvPicPr>
              <a:picLocks noChangeAspect="1"/>
            </p:cNvPicPr>
            <p:nvPr/>
          </p:nvPicPr>
          <p:blipFill>
            <a:blip r:embed="rId28">
              <a:extLst>
                <a:ext uri="{BEBA8EAE-BF5A-486C-A8C5-ECC9F3942E4B}">
                  <a14:imgProps xmlns:a14="http://schemas.microsoft.com/office/drawing/2010/main">
                    <a14:imgLayer r:embed="rId40">
                      <a14:imgEffect>
                        <a14:backgroundRemoval t="10000" b="90000" l="10000" r="90000"/>
                      </a14:imgEffect>
                    </a14:imgLayer>
                  </a14:imgProps>
                </a:ext>
              </a:extLst>
            </a:blip>
            <a:stretch>
              <a:fillRect/>
            </a:stretch>
          </p:blipFill>
          <p:spPr>
            <a:xfrm flipH="1" flipV="1">
              <a:off x="4885545" y="1962113"/>
              <a:ext cx="794495" cy="772600"/>
            </a:xfrm>
            <a:prstGeom prst="rect">
              <a:avLst/>
            </a:prstGeom>
          </p:spPr>
        </p:pic>
        <p:pic>
          <p:nvPicPr>
            <p:cNvPr id="94" name="Picture 93" descr="A close up of a flower&#10;&#10;Description automatically generated">
              <a:extLst>
                <a:ext uri="{FF2B5EF4-FFF2-40B4-BE49-F238E27FC236}">
                  <a16:creationId xmlns:a16="http://schemas.microsoft.com/office/drawing/2014/main" id="{FA783454-1CFE-464A-B2A5-64ECFD625042}"/>
                </a:ext>
              </a:extLst>
            </p:cNvPr>
            <p:cNvPicPr>
              <a:picLocks noChangeAspect="1"/>
            </p:cNvPicPr>
            <p:nvPr/>
          </p:nvPicPr>
          <p:blipFill>
            <a:blip r:embed="rId30">
              <a:extLst>
                <a:ext uri="{BEBA8EAE-BF5A-486C-A8C5-ECC9F3942E4B}">
                  <a14:imgProps xmlns:a14="http://schemas.microsoft.com/office/drawing/2010/main">
                    <a14:imgLayer r:embed="rId41">
                      <a14:imgEffect>
                        <a14:backgroundRemoval t="10000" b="90000" l="10000" r="90000"/>
                      </a14:imgEffect>
                    </a14:imgLayer>
                  </a14:imgProps>
                </a:ext>
              </a:extLst>
            </a:blip>
            <a:stretch>
              <a:fillRect/>
            </a:stretch>
          </p:blipFill>
          <p:spPr>
            <a:xfrm flipH="1" flipV="1">
              <a:off x="4106282" y="2067337"/>
              <a:ext cx="817380" cy="743609"/>
            </a:xfrm>
            <a:prstGeom prst="rect">
              <a:avLst/>
            </a:prstGeom>
          </p:spPr>
        </p:pic>
        <p:pic>
          <p:nvPicPr>
            <p:cNvPr id="95" name="Picture 94" descr="A close up of a flower&#10;&#10;Description automatically generated">
              <a:extLst>
                <a:ext uri="{FF2B5EF4-FFF2-40B4-BE49-F238E27FC236}">
                  <a16:creationId xmlns:a16="http://schemas.microsoft.com/office/drawing/2014/main" id="{6081128F-6E4B-E049-A437-660F6224BFFE}"/>
                </a:ext>
              </a:extLst>
            </p:cNvPr>
            <p:cNvPicPr>
              <a:picLocks noChangeAspect="1"/>
            </p:cNvPicPr>
            <p:nvPr/>
          </p:nvPicPr>
          <p:blipFill>
            <a:blip r:embed="rId34">
              <a:extLst>
                <a:ext uri="{BEBA8EAE-BF5A-486C-A8C5-ECC9F3942E4B}">
                  <a14:imgProps xmlns:a14="http://schemas.microsoft.com/office/drawing/2010/main">
                    <a14:imgLayer r:embed="rId42">
                      <a14:imgEffect>
                        <a14:backgroundRemoval t="10000" b="90000" l="10000" r="90000"/>
                      </a14:imgEffect>
                    </a14:imgLayer>
                  </a14:imgProps>
                </a:ext>
              </a:extLst>
            </a:blip>
            <a:stretch>
              <a:fillRect/>
            </a:stretch>
          </p:blipFill>
          <p:spPr>
            <a:xfrm rot="4812939" flipH="1" flipV="1">
              <a:off x="6651076" y="3775670"/>
              <a:ext cx="878214" cy="972192"/>
            </a:xfrm>
            <a:prstGeom prst="rect">
              <a:avLst/>
            </a:prstGeom>
          </p:spPr>
        </p:pic>
        <p:pic>
          <p:nvPicPr>
            <p:cNvPr id="96" name="Picture 95" descr="A group of colorful flowers&#10;&#10;Description automatically generated">
              <a:extLst>
                <a:ext uri="{FF2B5EF4-FFF2-40B4-BE49-F238E27FC236}">
                  <a16:creationId xmlns:a16="http://schemas.microsoft.com/office/drawing/2014/main" id="{33168DFF-D728-AE40-8673-E7883BE6765B}"/>
                </a:ext>
              </a:extLst>
            </p:cNvPr>
            <p:cNvPicPr>
              <a:picLocks noChangeAspect="1"/>
            </p:cNvPicPr>
            <p:nvPr/>
          </p:nvPicPr>
          <p:blipFill>
            <a:blip r:embed="rId43">
              <a:extLst>
                <a:ext uri="{BEBA8EAE-BF5A-486C-A8C5-ECC9F3942E4B}">
                  <a14:imgProps xmlns:a14="http://schemas.microsoft.com/office/drawing/2010/main">
                    <a14:imgLayer r:embed="rId44">
                      <a14:imgEffect>
                        <a14:backgroundRemoval t="10000" b="90000" l="10000" r="90000"/>
                      </a14:imgEffect>
                    </a14:imgLayer>
                  </a14:imgProps>
                </a:ext>
              </a:extLst>
            </a:blip>
            <a:stretch>
              <a:fillRect/>
            </a:stretch>
          </p:blipFill>
          <p:spPr>
            <a:xfrm>
              <a:off x="3428924" y="1824247"/>
              <a:ext cx="905141" cy="846953"/>
            </a:xfrm>
            <a:prstGeom prst="rect">
              <a:avLst/>
            </a:prstGeom>
          </p:spPr>
        </p:pic>
        <p:pic>
          <p:nvPicPr>
            <p:cNvPr id="97" name="Picture 96" descr="A close up of a flower&#10;&#10;Description automatically generated">
              <a:extLst>
                <a:ext uri="{FF2B5EF4-FFF2-40B4-BE49-F238E27FC236}">
                  <a16:creationId xmlns:a16="http://schemas.microsoft.com/office/drawing/2014/main" id="{6E4BAC12-718C-3D4F-B548-64FE5B4CECAE}"/>
                </a:ext>
              </a:extLst>
            </p:cNvPr>
            <p:cNvPicPr>
              <a:picLocks noChangeAspect="1"/>
            </p:cNvPicPr>
            <p:nvPr/>
          </p:nvPicPr>
          <p:blipFill>
            <a:blip r:embed="rId32">
              <a:extLst>
                <a:ext uri="{BEBA8EAE-BF5A-486C-A8C5-ECC9F3942E4B}">
                  <a14:imgProps xmlns:a14="http://schemas.microsoft.com/office/drawing/2010/main">
                    <a14:imgLayer r:embed="rId45">
                      <a14:imgEffect>
                        <a14:backgroundRemoval t="10000" b="90000" l="10000" r="90000"/>
                      </a14:imgEffect>
                    </a14:imgLayer>
                  </a14:imgProps>
                </a:ext>
              </a:extLst>
            </a:blip>
            <a:stretch>
              <a:fillRect/>
            </a:stretch>
          </p:blipFill>
          <p:spPr>
            <a:xfrm flipH="1" flipV="1">
              <a:off x="2954470" y="4422706"/>
              <a:ext cx="799292" cy="727176"/>
            </a:xfrm>
            <a:prstGeom prst="rect">
              <a:avLst/>
            </a:prstGeom>
          </p:spPr>
        </p:pic>
        <p:pic>
          <p:nvPicPr>
            <p:cNvPr id="98" name="Picture 97" descr="A close up of a flower&#10;&#10;Description automatically generated">
              <a:extLst>
                <a:ext uri="{FF2B5EF4-FFF2-40B4-BE49-F238E27FC236}">
                  <a16:creationId xmlns:a16="http://schemas.microsoft.com/office/drawing/2014/main" id="{99038A33-5AE4-E947-993A-EFD294D0EF50}"/>
                </a:ext>
              </a:extLst>
            </p:cNvPr>
            <p:cNvPicPr>
              <a:picLocks noChangeAspect="1"/>
            </p:cNvPicPr>
            <p:nvPr/>
          </p:nvPicPr>
          <p:blipFill>
            <a:blip r:embed="rId10">
              <a:extLst>
                <a:ext uri="{BEBA8EAE-BF5A-486C-A8C5-ECC9F3942E4B}">
                  <a14:imgProps xmlns:a14="http://schemas.microsoft.com/office/drawing/2010/main">
                    <a14:imgLayer r:embed="rId46">
                      <a14:imgEffect>
                        <a14:backgroundRemoval t="10000" b="90000" l="10000" r="90000"/>
                      </a14:imgEffect>
                    </a14:imgLayer>
                  </a14:imgProps>
                </a:ext>
              </a:extLst>
            </a:blip>
            <a:stretch>
              <a:fillRect/>
            </a:stretch>
          </p:blipFill>
          <p:spPr>
            <a:xfrm rot="1340498" flipH="1" flipV="1">
              <a:off x="3897374" y="5554719"/>
              <a:ext cx="766427" cy="855503"/>
            </a:xfrm>
            <a:prstGeom prst="rect">
              <a:avLst/>
            </a:prstGeom>
          </p:spPr>
        </p:pic>
        <p:pic>
          <p:nvPicPr>
            <p:cNvPr id="99" name="Picture 98" descr="A close up of a flower&#10;&#10;Description automatically generated">
              <a:extLst>
                <a:ext uri="{FF2B5EF4-FFF2-40B4-BE49-F238E27FC236}">
                  <a16:creationId xmlns:a16="http://schemas.microsoft.com/office/drawing/2014/main" id="{F1FEEDE1-659A-9547-8948-969389FF7C77}"/>
                </a:ext>
              </a:extLst>
            </p:cNvPr>
            <p:cNvPicPr>
              <a:picLocks noChangeAspect="1"/>
            </p:cNvPicPr>
            <p:nvPr/>
          </p:nvPicPr>
          <p:blipFill>
            <a:blip r:embed="rId24">
              <a:extLst>
                <a:ext uri="{BEBA8EAE-BF5A-486C-A8C5-ECC9F3942E4B}">
                  <a14:imgProps xmlns:a14="http://schemas.microsoft.com/office/drawing/2010/main">
                    <a14:imgLayer r:embed="rId47">
                      <a14:imgEffect>
                        <a14:backgroundRemoval t="10000" b="90000" l="10000" r="90000"/>
                      </a14:imgEffect>
                    </a14:imgLayer>
                  </a14:imgProps>
                </a:ext>
              </a:extLst>
            </a:blip>
            <a:stretch>
              <a:fillRect/>
            </a:stretch>
          </p:blipFill>
          <p:spPr>
            <a:xfrm rot="3902135" flipH="1" flipV="1">
              <a:off x="2722852" y="5130110"/>
              <a:ext cx="842754" cy="824552"/>
            </a:xfrm>
            <a:prstGeom prst="rect">
              <a:avLst/>
            </a:prstGeom>
          </p:spPr>
        </p:pic>
        <p:pic>
          <p:nvPicPr>
            <p:cNvPr id="100" name="Picture 99" descr="A close up of a flower&#10;&#10;Description automatically generated">
              <a:extLst>
                <a:ext uri="{FF2B5EF4-FFF2-40B4-BE49-F238E27FC236}">
                  <a16:creationId xmlns:a16="http://schemas.microsoft.com/office/drawing/2014/main" id="{0FB13A47-F6FD-B14D-9D74-29DF7C5D8859}"/>
                </a:ext>
              </a:extLst>
            </p:cNvPr>
            <p:cNvPicPr>
              <a:picLocks noChangeAspect="1"/>
            </p:cNvPicPr>
            <p:nvPr/>
          </p:nvPicPr>
          <p:blipFill>
            <a:blip r:embed="rId17">
              <a:extLst>
                <a:ext uri="{BEBA8EAE-BF5A-486C-A8C5-ECC9F3942E4B}">
                  <a14:imgProps xmlns:a14="http://schemas.microsoft.com/office/drawing/2010/main">
                    <a14:imgLayer r:embed="rId48">
                      <a14:imgEffect>
                        <a14:backgroundRemoval t="10000" b="90000" l="10000" r="90000"/>
                      </a14:imgEffect>
                    </a14:imgLayer>
                  </a14:imgProps>
                </a:ext>
              </a:extLst>
            </a:blip>
            <a:stretch>
              <a:fillRect/>
            </a:stretch>
          </p:blipFill>
          <p:spPr>
            <a:xfrm rot="4939728" flipV="1">
              <a:off x="5406472" y="2576877"/>
              <a:ext cx="793824" cy="771202"/>
            </a:xfrm>
            <a:prstGeom prst="rect">
              <a:avLst/>
            </a:prstGeom>
          </p:spPr>
        </p:pic>
        <p:pic>
          <p:nvPicPr>
            <p:cNvPr id="101" name="Picture 100" descr="A close up of a flower&#10;&#10;Description automatically generated">
              <a:extLst>
                <a:ext uri="{FF2B5EF4-FFF2-40B4-BE49-F238E27FC236}">
                  <a16:creationId xmlns:a16="http://schemas.microsoft.com/office/drawing/2014/main" id="{91EE8959-5DEB-A947-8CCB-BF5BB37EF1FD}"/>
                </a:ext>
              </a:extLst>
            </p:cNvPr>
            <p:cNvPicPr>
              <a:picLocks noChangeAspect="1"/>
            </p:cNvPicPr>
            <p:nvPr/>
          </p:nvPicPr>
          <p:blipFill>
            <a:blip r:embed="rId28">
              <a:extLst>
                <a:ext uri="{BEBA8EAE-BF5A-486C-A8C5-ECC9F3942E4B}">
                  <a14:imgProps xmlns:a14="http://schemas.microsoft.com/office/drawing/2010/main">
                    <a14:imgLayer r:embed="rId49">
                      <a14:imgEffect>
                        <a14:backgroundRemoval t="10000" b="90000" l="10000" r="90000"/>
                      </a14:imgEffect>
                    </a14:imgLayer>
                  </a14:imgProps>
                </a:ext>
              </a:extLst>
            </a:blip>
            <a:stretch>
              <a:fillRect/>
            </a:stretch>
          </p:blipFill>
          <p:spPr>
            <a:xfrm flipH="1" flipV="1">
              <a:off x="3272332" y="5046773"/>
              <a:ext cx="758245" cy="737349"/>
            </a:xfrm>
            <a:prstGeom prst="rect">
              <a:avLst/>
            </a:prstGeom>
          </p:spPr>
        </p:pic>
        <p:pic>
          <p:nvPicPr>
            <p:cNvPr id="102" name="Picture 101" descr="A group of colorful flowers&#10;&#10;Description automatically generated">
              <a:extLst>
                <a:ext uri="{FF2B5EF4-FFF2-40B4-BE49-F238E27FC236}">
                  <a16:creationId xmlns:a16="http://schemas.microsoft.com/office/drawing/2014/main" id="{BA1A7815-D109-2C4B-89CB-E6E531E1D020}"/>
                </a:ext>
              </a:extLst>
            </p:cNvPr>
            <p:cNvPicPr>
              <a:picLocks noChangeAspect="1"/>
            </p:cNvPicPr>
            <p:nvPr/>
          </p:nvPicPr>
          <p:blipFill>
            <a:blip r:embed="rId43">
              <a:extLst>
                <a:ext uri="{BEBA8EAE-BF5A-486C-A8C5-ECC9F3942E4B}">
                  <a14:imgProps xmlns:a14="http://schemas.microsoft.com/office/drawing/2010/main">
                    <a14:imgLayer r:embed="rId50">
                      <a14:imgEffect>
                        <a14:backgroundRemoval t="10000" b="90000" l="10000" r="90000"/>
                      </a14:imgEffect>
                    </a14:imgLayer>
                  </a14:imgProps>
                </a:ext>
              </a:extLst>
            </a:blip>
            <a:stretch>
              <a:fillRect/>
            </a:stretch>
          </p:blipFill>
          <p:spPr>
            <a:xfrm rot="3516464">
              <a:off x="5630007" y="4159251"/>
              <a:ext cx="905141" cy="846953"/>
            </a:xfrm>
            <a:prstGeom prst="rect">
              <a:avLst/>
            </a:prstGeom>
          </p:spPr>
        </p:pic>
        <p:pic>
          <p:nvPicPr>
            <p:cNvPr id="103" name="Picture 102" descr="A close up of a flower&#10;&#10;Description automatically generated">
              <a:extLst>
                <a:ext uri="{FF2B5EF4-FFF2-40B4-BE49-F238E27FC236}">
                  <a16:creationId xmlns:a16="http://schemas.microsoft.com/office/drawing/2014/main" id="{FC0270C6-29BE-5E49-88A6-EB8B21839F95}"/>
                </a:ext>
              </a:extLst>
            </p:cNvPr>
            <p:cNvPicPr>
              <a:picLocks noChangeAspect="1"/>
            </p:cNvPicPr>
            <p:nvPr/>
          </p:nvPicPr>
          <p:blipFill>
            <a:blip r:embed="rId30">
              <a:extLst>
                <a:ext uri="{BEBA8EAE-BF5A-486C-A8C5-ECC9F3942E4B}">
                  <a14:imgProps xmlns:a14="http://schemas.microsoft.com/office/drawing/2010/main">
                    <a14:imgLayer r:embed="rId51">
                      <a14:imgEffect>
                        <a14:backgroundRemoval t="10000" b="90000" l="10000" r="90000"/>
                      </a14:imgEffect>
                    </a14:imgLayer>
                  </a14:imgProps>
                </a:ext>
              </a:extLst>
            </a:blip>
            <a:stretch>
              <a:fillRect/>
            </a:stretch>
          </p:blipFill>
          <p:spPr>
            <a:xfrm>
              <a:off x="4502121" y="5044996"/>
              <a:ext cx="789595" cy="718332"/>
            </a:xfrm>
            <a:prstGeom prst="rect">
              <a:avLst/>
            </a:prstGeom>
          </p:spPr>
        </p:pic>
        <p:pic>
          <p:nvPicPr>
            <p:cNvPr id="104" name="Picture 103" descr="A close up of a flower&#10;&#10;Description automatically generated">
              <a:extLst>
                <a:ext uri="{FF2B5EF4-FFF2-40B4-BE49-F238E27FC236}">
                  <a16:creationId xmlns:a16="http://schemas.microsoft.com/office/drawing/2014/main" id="{B7F213B2-9127-624C-9D21-DD125745B54A}"/>
                </a:ext>
              </a:extLst>
            </p:cNvPr>
            <p:cNvPicPr>
              <a:picLocks noChangeAspect="1"/>
            </p:cNvPicPr>
            <p:nvPr/>
          </p:nvPicPr>
          <p:blipFill>
            <a:blip r:embed="rId15">
              <a:extLst>
                <a:ext uri="{BEBA8EAE-BF5A-486C-A8C5-ECC9F3942E4B}">
                  <a14:imgProps xmlns:a14="http://schemas.microsoft.com/office/drawing/2010/main">
                    <a14:imgLayer r:embed="rId52">
                      <a14:imgEffect>
                        <a14:backgroundRemoval t="10000" b="90000" l="10000" r="90000"/>
                      </a14:imgEffect>
                    </a14:imgLayer>
                  </a14:imgProps>
                </a:ext>
              </a:extLst>
            </a:blip>
            <a:stretch>
              <a:fillRect/>
            </a:stretch>
          </p:blipFill>
          <p:spPr>
            <a:xfrm rot="9503592" flipH="1">
              <a:off x="2658015" y="3041721"/>
              <a:ext cx="963840" cy="785206"/>
            </a:xfrm>
            <a:prstGeom prst="rect">
              <a:avLst/>
            </a:prstGeom>
          </p:spPr>
        </p:pic>
        <p:pic>
          <p:nvPicPr>
            <p:cNvPr id="105" name="Picture 104" descr="A close up of a flower&#10;&#10;Description automatically generated">
              <a:extLst>
                <a:ext uri="{FF2B5EF4-FFF2-40B4-BE49-F238E27FC236}">
                  <a16:creationId xmlns:a16="http://schemas.microsoft.com/office/drawing/2014/main" id="{B6B13BE5-BD07-6347-972D-2776C1D7E0C4}"/>
                </a:ext>
              </a:extLst>
            </p:cNvPr>
            <p:cNvPicPr>
              <a:picLocks noChangeAspect="1"/>
            </p:cNvPicPr>
            <p:nvPr/>
          </p:nvPicPr>
          <p:blipFill>
            <a:blip r:embed="rId34">
              <a:extLst>
                <a:ext uri="{BEBA8EAE-BF5A-486C-A8C5-ECC9F3942E4B}">
                  <a14:imgProps xmlns:a14="http://schemas.microsoft.com/office/drawing/2010/main">
                    <a14:imgLayer r:embed="rId53">
                      <a14:imgEffect>
                        <a14:backgroundRemoval t="10000" b="90000" l="10000" r="90000"/>
                      </a14:imgEffect>
                    </a14:imgLayer>
                  </a14:imgProps>
                </a:ext>
              </a:extLst>
            </a:blip>
            <a:stretch>
              <a:fillRect/>
            </a:stretch>
          </p:blipFill>
          <p:spPr>
            <a:xfrm rot="8517874" flipH="1" flipV="1">
              <a:off x="4978224" y="5446864"/>
              <a:ext cx="845930" cy="936453"/>
            </a:xfrm>
            <a:prstGeom prst="rect">
              <a:avLst/>
            </a:prstGeom>
          </p:spPr>
        </p:pic>
        <p:pic>
          <p:nvPicPr>
            <p:cNvPr id="106" name="Picture 105" descr="A close up of a flower&#10;&#10;Description automatically generated">
              <a:extLst>
                <a:ext uri="{FF2B5EF4-FFF2-40B4-BE49-F238E27FC236}">
                  <a16:creationId xmlns:a16="http://schemas.microsoft.com/office/drawing/2014/main" id="{80AEEC9C-09DF-4641-B568-26453A1CE3CD}"/>
                </a:ext>
              </a:extLst>
            </p:cNvPr>
            <p:cNvPicPr>
              <a:picLocks noChangeAspect="1"/>
            </p:cNvPicPr>
            <p:nvPr/>
          </p:nvPicPr>
          <p:blipFill>
            <a:blip r:embed="rId34">
              <a:extLst>
                <a:ext uri="{BEBA8EAE-BF5A-486C-A8C5-ECC9F3942E4B}">
                  <a14:imgProps xmlns:a14="http://schemas.microsoft.com/office/drawing/2010/main">
                    <a14:imgLayer r:embed="rId54">
                      <a14:imgEffect>
                        <a14:backgroundRemoval t="10000" b="90000" l="10000" r="90000"/>
                      </a14:imgEffect>
                    </a14:imgLayer>
                  </a14:imgProps>
                </a:ext>
              </a:extLst>
            </a:blip>
            <a:stretch>
              <a:fillRect/>
            </a:stretch>
          </p:blipFill>
          <p:spPr>
            <a:xfrm rot="8162594" flipV="1">
              <a:off x="6350720" y="4442689"/>
              <a:ext cx="815269" cy="902512"/>
            </a:xfrm>
            <a:prstGeom prst="rect">
              <a:avLst/>
            </a:prstGeom>
          </p:spPr>
        </p:pic>
        <p:pic>
          <p:nvPicPr>
            <p:cNvPr id="107" name="Picture 106" descr="A close up of a flower&#10;&#10;Description automatically generated">
              <a:extLst>
                <a:ext uri="{FF2B5EF4-FFF2-40B4-BE49-F238E27FC236}">
                  <a16:creationId xmlns:a16="http://schemas.microsoft.com/office/drawing/2014/main" id="{B3B98455-C62F-694D-A17A-369374BADDA5}"/>
                </a:ext>
              </a:extLst>
            </p:cNvPr>
            <p:cNvPicPr>
              <a:picLocks noChangeAspect="1"/>
            </p:cNvPicPr>
            <p:nvPr/>
          </p:nvPicPr>
          <p:blipFill>
            <a:blip r:embed="rId15">
              <a:extLst>
                <a:ext uri="{BEBA8EAE-BF5A-486C-A8C5-ECC9F3942E4B}">
                  <a14:imgProps xmlns:a14="http://schemas.microsoft.com/office/drawing/2010/main">
                    <a14:imgLayer r:embed="rId55">
                      <a14:imgEffect>
                        <a14:backgroundRemoval t="10000" b="90000" l="10000" r="90000"/>
                      </a14:imgEffect>
                    </a14:imgLayer>
                  </a14:imgProps>
                </a:ext>
              </a:extLst>
            </a:blip>
            <a:stretch>
              <a:fillRect/>
            </a:stretch>
          </p:blipFill>
          <p:spPr>
            <a:xfrm rot="10523631" flipH="1">
              <a:off x="5928364" y="3603925"/>
              <a:ext cx="963840" cy="785206"/>
            </a:xfrm>
            <a:prstGeom prst="rect">
              <a:avLst/>
            </a:prstGeom>
          </p:spPr>
        </p:pic>
      </p:grpSp>
      <p:sp>
        <p:nvSpPr>
          <p:cNvPr id="108" name="Arrow: Down 108">
            <a:extLst>
              <a:ext uri="{FF2B5EF4-FFF2-40B4-BE49-F238E27FC236}">
                <a16:creationId xmlns:a16="http://schemas.microsoft.com/office/drawing/2014/main" id="{FCC9C80F-1DC1-B546-988A-267B00A04801}"/>
              </a:ext>
            </a:extLst>
          </p:cNvPr>
          <p:cNvSpPr/>
          <p:nvPr/>
        </p:nvSpPr>
        <p:spPr>
          <a:xfrm rot="15647465">
            <a:off x="2359700" y="2280788"/>
            <a:ext cx="269934" cy="523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23A9E5F6-F100-B045-A176-B3C6DE3D003D}"/>
              </a:ext>
            </a:extLst>
          </p:cNvPr>
          <p:cNvSpPr txBox="1"/>
          <p:nvPr/>
        </p:nvSpPr>
        <p:spPr>
          <a:xfrm>
            <a:off x="2049715" y="3140883"/>
            <a:ext cx="1557660" cy="461665"/>
          </a:xfrm>
          <a:prstGeom prst="rect">
            <a:avLst/>
          </a:prstGeom>
          <a:noFill/>
        </p:spPr>
        <p:txBody>
          <a:bodyPr wrap="square" rtlCol="0">
            <a:spAutoFit/>
          </a:bodyPr>
          <a:lstStyle/>
          <a:p>
            <a:pPr algn="ctr"/>
            <a:r>
              <a:rPr lang="en-US" sz="1200" dirty="0"/>
              <a:t>SARS-CoV-2 Model </a:t>
            </a:r>
            <a:br>
              <a:rPr lang="en-US" sz="1200" dirty="0"/>
            </a:br>
            <a:r>
              <a:rPr lang="en-US" sz="1200" dirty="0"/>
              <a:t>(60x S-Spike)</a:t>
            </a:r>
          </a:p>
        </p:txBody>
      </p:sp>
      <p:cxnSp>
        <p:nvCxnSpPr>
          <p:cNvPr id="110" name="Straight Arrow Connector 109">
            <a:extLst>
              <a:ext uri="{FF2B5EF4-FFF2-40B4-BE49-F238E27FC236}">
                <a16:creationId xmlns:a16="http://schemas.microsoft.com/office/drawing/2014/main" id="{00C85BB0-09DC-0C46-93D2-BAFA54B94170}"/>
              </a:ext>
            </a:extLst>
          </p:cNvPr>
          <p:cNvCxnSpPr>
            <a:cxnSpLocks/>
          </p:cNvCxnSpPr>
          <p:nvPr/>
        </p:nvCxnSpPr>
        <p:spPr>
          <a:xfrm flipH="1">
            <a:off x="3829476" y="1957721"/>
            <a:ext cx="183415" cy="1820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1" name="TextBox 110">
            <a:extLst>
              <a:ext uri="{FF2B5EF4-FFF2-40B4-BE49-F238E27FC236}">
                <a16:creationId xmlns:a16="http://schemas.microsoft.com/office/drawing/2014/main" id="{DEB7C2E8-BE6B-C547-A7B7-AE4111693FC9}"/>
              </a:ext>
            </a:extLst>
          </p:cNvPr>
          <p:cNvSpPr txBox="1"/>
          <p:nvPr/>
        </p:nvSpPr>
        <p:spPr>
          <a:xfrm>
            <a:off x="3913043" y="1723370"/>
            <a:ext cx="1664732" cy="276999"/>
          </a:xfrm>
          <a:prstGeom prst="rect">
            <a:avLst/>
          </a:prstGeom>
          <a:noFill/>
        </p:spPr>
        <p:txBody>
          <a:bodyPr wrap="square" rtlCol="0">
            <a:spAutoFit/>
          </a:bodyPr>
          <a:lstStyle/>
          <a:p>
            <a:r>
              <a:rPr lang="en-US" sz="1200" dirty="0"/>
              <a:t>Membranous envelope</a:t>
            </a:r>
          </a:p>
        </p:txBody>
      </p:sp>
      <p:sp>
        <p:nvSpPr>
          <p:cNvPr id="112" name="TextBox 111">
            <a:extLst>
              <a:ext uri="{FF2B5EF4-FFF2-40B4-BE49-F238E27FC236}">
                <a16:creationId xmlns:a16="http://schemas.microsoft.com/office/drawing/2014/main" id="{CE78D466-E784-3B42-897A-56F6ABAB0D04}"/>
              </a:ext>
            </a:extLst>
          </p:cNvPr>
          <p:cNvSpPr txBox="1"/>
          <p:nvPr/>
        </p:nvSpPr>
        <p:spPr>
          <a:xfrm>
            <a:off x="4162568" y="1962412"/>
            <a:ext cx="1664732" cy="276999"/>
          </a:xfrm>
          <a:prstGeom prst="rect">
            <a:avLst/>
          </a:prstGeom>
          <a:noFill/>
        </p:spPr>
        <p:txBody>
          <a:bodyPr wrap="square" rtlCol="0">
            <a:spAutoFit/>
          </a:bodyPr>
          <a:lstStyle/>
          <a:p>
            <a:r>
              <a:rPr lang="en-US" sz="1200" dirty="0"/>
              <a:t>Spike glycoprotein</a:t>
            </a:r>
          </a:p>
        </p:txBody>
      </p:sp>
      <p:cxnSp>
        <p:nvCxnSpPr>
          <p:cNvPr id="113" name="Straight Arrow Connector 112">
            <a:extLst>
              <a:ext uri="{FF2B5EF4-FFF2-40B4-BE49-F238E27FC236}">
                <a16:creationId xmlns:a16="http://schemas.microsoft.com/office/drawing/2014/main" id="{9DC730CC-EB90-2C4E-B288-3840B6A17C80}"/>
              </a:ext>
            </a:extLst>
          </p:cNvPr>
          <p:cNvCxnSpPr>
            <a:cxnSpLocks/>
          </p:cNvCxnSpPr>
          <p:nvPr/>
        </p:nvCxnSpPr>
        <p:spPr>
          <a:xfrm flipH="1">
            <a:off x="4082024" y="2158019"/>
            <a:ext cx="183415" cy="18201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24E3CE52-690E-F04D-AEAE-B6D52403F0A8}"/>
              </a:ext>
            </a:extLst>
          </p:cNvPr>
          <p:cNvCxnSpPr>
            <a:cxnSpLocks/>
          </p:cNvCxnSpPr>
          <p:nvPr/>
        </p:nvCxnSpPr>
        <p:spPr>
          <a:xfrm>
            <a:off x="5266532" y="3142711"/>
            <a:ext cx="370052"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5A6699A3-9D6A-BF4C-AFA1-5B05DBD0999F}"/>
              </a:ext>
            </a:extLst>
          </p:cNvPr>
          <p:cNvCxnSpPr>
            <a:cxnSpLocks/>
          </p:cNvCxnSpPr>
          <p:nvPr/>
        </p:nvCxnSpPr>
        <p:spPr>
          <a:xfrm>
            <a:off x="4590471" y="2198715"/>
            <a:ext cx="300329" cy="2824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E2747639-9DE7-CD4D-8399-9588F337B2EE}"/>
              </a:ext>
            </a:extLst>
          </p:cNvPr>
          <p:cNvSpPr/>
          <p:nvPr/>
        </p:nvSpPr>
        <p:spPr>
          <a:xfrm>
            <a:off x="6210374" y="2170167"/>
            <a:ext cx="2836601" cy="1815882"/>
          </a:xfrm>
          <a:prstGeom prst="rect">
            <a:avLst/>
          </a:prstGeom>
          <a:solidFill>
            <a:schemeClr val="bg2">
              <a:lumMod val="90000"/>
            </a:schemeClr>
          </a:solidFill>
        </p:spPr>
        <p:txBody>
          <a:bodyPr wrap="square">
            <a:spAutoFit/>
          </a:bodyPr>
          <a:lstStyle/>
          <a:p>
            <a:r>
              <a:rPr lang="en-US" sz="1600" dirty="0">
                <a:latin typeface="Arial" panose="020B0604020202020204" pitchFamily="34" charset="0"/>
                <a:cs typeface="Arial" panose="020B0604020202020204" pitchFamily="34" charset="0"/>
              </a:rPr>
              <a:t>The advantage of AI-guided coarse graining approach is to leverage the accuracy of MD and the reduction of unnecessary structural details, to improve the simulation efficiency.</a:t>
            </a:r>
            <a:endParaRPr lang="en-US"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371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265B3-104A-D24E-BD4D-5336E933913E}"/>
              </a:ext>
            </a:extLst>
          </p:cNvPr>
          <p:cNvSpPr txBox="1"/>
          <p:nvPr/>
        </p:nvSpPr>
        <p:spPr>
          <a:xfrm>
            <a:off x="2705944" y="0"/>
            <a:ext cx="373211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AI-Guided Coarse-Graining Methods</a:t>
            </a:r>
          </a:p>
        </p:txBody>
      </p:sp>
      <p:pic>
        <p:nvPicPr>
          <p:cNvPr id="472" name="Picture 471" descr="A picture containing shape&#10;&#10;Description automatically generated">
            <a:extLst>
              <a:ext uri="{FF2B5EF4-FFF2-40B4-BE49-F238E27FC236}">
                <a16:creationId xmlns:a16="http://schemas.microsoft.com/office/drawing/2014/main" id="{9C0F5CEB-74FB-2C45-A8FF-2970B5B56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2234" y="19318"/>
            <a:ext cx="1576387" cy="266432"/>
          </a:xfrm>
          <a:prstGeom prst="rect">
            <a:avLst/>
          </a:prstGeom>
        </p:spPr>
      </p:pic>
      <p:pic>
        <p:nvPicPr>
          <p:cNvPr id="473" name="Picture 472" descr="Text&#10;&#10;Description automatically generated">
            <a:extLst>
              <a:ext uri="{FF2B5EF4-FFF2-40B4-BE49-F238E27FC236}">
                <a16:creationId xmlns:a16="http://schemas.microsoft.com/office/drawing/2014/main" id="{E8A0E9AD-B375-C442-85E7-5FAABA2AA6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16395"/>
            <a:ext cx="1828800" cy="366823"/>
          </a:xfrm>
          <a:prstGeom prst="rect">
            <a:avLst/>
          </a:prstGeom>
        </p:spPr>
      </p:pic>
      <p:sp>
        <p:nvSpPr>
          <p:cNvPr id="475" name="TextBox 474">
            <a:extLst>
              <a:ext uri="{FF2B5EF4-FFF2-40B4-BE49-F238E27FC236}">
                <a16:creationId xmlns:a16="http://schemas.microsoft.com/office/drawing/2014/main" id="{A12F9519-E6B4-6B45-A20D-ED1A1CF4D9C9}"/>
              </a:ext>
            </a:extLst>
          </p:cNvPr>
          <p:cNvSpPr txBox="1"/>
          <p:nvPr/>
        </p:nvSpPr>
        <p:spPr>
          <a:xfrm>
            <a:off x="152400" y="338554"/>
            <a:ext cx="8534399" cy="61215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HPC data-driven</a:t>
            </a:r>
            <a:r>
              <a:rPr lang="en-US" sz="1200" dirty="0">
                <a:latin typeface="Arial" panose="020B0604020202020204" pitchFamily="34" charset="0"/>
                <a:cs typeface="Arial" panose="020B0604020202020204" pitchFamily="34" charset="0"/>
              </a:rPr>
              <a:t> atomic MD simulation to provide ground truth</a:t>
            </a:r>
          </a:p>
          <a:p>
            <a:pPr marL="171450" indent="-171450">
              <a:lnSpc>
                <a:spcPct val="15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AI-guided</a:t>
            </a:r>
            <a:r>
              <a:rPr lang="en-US" sz="1200" dirty="0">
                <a:latin typeface="Arial" panose="020B0604020202020204" pitchFamily="34" charset="0"/>
                <a:cs typeface="Arial" panose="020B0604020202020204" pitchFamily="34" charset="0"/>
              </a:rPr>
              <a:t> methodology to learn the parameters in coarse graining model building</a:t>
            </a:r>
          </a:p>
        </p:txBody>
      </p:sp>
      <p:pic>
        <p:nvPicPr>
          <p:cNvPr id="2" name="Picture 1">
            <a:extLst>
              <a:ext uri="{FF2B5EF4-FFF2-40B4-BE49-F238E27FC236}">
                <a16:creationId xmlns:a16="http://schemas.microsoft.com/office/drawing/2014/main" id="{86332608-9F0F-3047-B79E-6B4527B5EC13}"/>
              </a:ext>
            </a:extLst>
          </p:cNvPr>
          <p:cNvPicPr>
            <a:picLocks noChangeAspect="1"/>
          </p:cNvPicPr>
          <p:nvPr/>
        </p:nvPicPr>
        <p:blipFill rotWithShape="1">
          <a:blip r:embed="rId5"/>
          <a:srcRect t="16378"/>
          <a:stretch/>
        </p:blipFill>
        <p:spPr>
          <a:xfrm>
            <a:off x="0" y="624304"/>
            <a:ext cx="9144000" cy="4062792"/>
          </a:xfrm>
          <a:prstGeom prst="rect">
            <a:avLst/>
          </a:prstGeom>
        </p:spPr>
      </p:pic>
    </p:spTree>
    <p:extLst>
      <p:ext uri="{BB962C8B-B14F-4D97-AF65-F5344CB8AC3E}">
        <p14:creationId xmlns:p14="http://schemas.microsoft.com/office/powerpoint/2010/main" val="142824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E265B3-104A-D24E-BD4D-5336E933913E}"/>
              </a:ext>
            </a:extLst>
          </p:cNvPr>
          <p:cNvSpPr txBox="1"/>
          <p:nvPr/>
        </p:nvSpPr>
        <p:spPr>
          <a:xfrm>
            <a:off x="3521071" y="0"/>
            <a:ext cx="2101857"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Preliminary Results</a:t>
            </a:r>
          </a:p>
        </p:txBody>
      </p:sp>
      <p:pic>
        <p:nvPicPr>
          <p:cNvPr id="3" name="Picture 2" descr="A picture containing shape&#10;&#10;Description automatically generated">
            <a:extLst>
              <a:ext uri="{FF2B5EF4-FFF2-40B4-BE49-F238E27FC236}">
                <a16:creationId xmlns:a16="http://schemas.microsoft.com/office/drawing/2014/main" id="{725E24AA-09C9-7641-9F1A-FBD24F5E2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2234" y="19318"/>
            <a:ext cx="1576387" cy="266432"/>
          </a:xfrm>
          <a:prstGeom prst="rect">
            <a:avLst/>
          </a:prstGeom>
        </p:spPr>
      </p:pic>
      <p:pic>
        <p:nvPicPr>
          <p:cNvPr id="4" name="Picture 3" descr="Text&#10;&#10;Description automatically generated">
            <a:extLst>
              <a:ext uri="{FF2B5EF4-FFF2-40B4-BE49-F238E27FC236}">
                <a16:creationId xmlns:a16="http://schemas.microsoft.com/office/drawing/2014/main" id="{835353D1-4F5D-9941-A061-887028672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16395"/>
            <a:ext cx="1828800" cy="366823"/>
          </a:xfrm>
          <a:prstGeom prst="rect">
            <a:avLst/>
          </a:prstGeom>
        </p:spPr>
      </p:pic>
      <p:pic>
        <p:nvPicPr>
          <p:cNvPr id="13" name="Picture 12" descr="A picture containing flower&#10;&#10;Description automatically generated">
            <a:extLst>
              <a:ext uri="{FF2B5EF4-FFF2-40B4-BE49-F238E27FC236}">
                <a16:creationId xmlns:a16="http://schemas.microsoft.com/office/drawing/2014/main" id="{095C6CDB-2279-C141-80ED-12D77CB25E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148" t="15606" r="31552" b="15606"/>
          <a:stretch/>
        </p:blipFill>
        <p:spPr>
          <a:xfrm>
            <a:off x="3230337" y="341929"/>
            <a:ext cx="2532419" cy="2596583"/>
          </a:xfrm>
          <a:prstGeom prst="rect">
            <a:avLst/>
          </a:prstGeom>
        </p:spPr>
      </p:pic>
      <p:pic>
        <p:nvPicPr>
          <p:cNvPr id="14" name="Picture 13" descr="A close up of a logo&#10;&#10;Description automatically generated">
            <a:extLst>
              <a:ext uri="{FF2B5EF4-FFF2-40B4-BE49-F238E27FC236}">
                <a16:creationId xmlns:a16="http://schemas.microsoft.com/office/drawing/2014/main" id="{6F7F8C11-190C-7347-A50B-D17677F6245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898" t="60213" r="74789" b="18844"/>
          <a:stretch/>
        </p:blipFill>
        <p:spPr>
          <a:xfrm>
            <a:off x="88261" y="975235"/>
            <a:ext cx="738249" cy="972483"/>
          </a:xfrm>
          <a:prstGeom prst="rect">
            <a:avLst/>
          </a:prstGeom>
        </p:spPr>
      </p:pic>
      <p:pic>
        <p:nvPicPr>
          <p:cNvPr id="15" name="Picture 14" descr="A close up of a logo&#10;&#10;Description automatically generated">
            <a:extLst>
              <a:ext uri="{FF2B5EF4-FFF2-40B4-BE49-F238E27FC236}">
                <a16:creationId xmlns:a16="http://schemas.microsoft.com/office/drawing/2014/main" id="{77EE5B17-5CBA-3741-895B-8AD21C7579F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089" t="15606" r="29125" b="19645"/>
          <a:stretch/>
        </p:blipFill>
        <p:spPr>
          <a:xfrm>
            <a:off x="5943600" y="512236"/>
            <a:ext cx="2532418" cy="2298730"/>
          </a:xfrm>
          <a:prstGeom prst="rect">
            <a:avLst/>
          </a:prstGeom>
        </p:spPr>
      </p:pic>
      <p:sp>
        <p:nvSpPr>
          <p:cNvPr id="16" name="TextBox 15">
            <a:extLst>
              <a:ext uri="{FF2B5EF4-FFF2-40B4-BE49-F238E27FC236}">
                <a16:creationId xmlns:a16="http://schemas.microsoft.com/office/drawing/2014/main" id="{47F632F7-79A8-2A46-A6FD-F091653C5F11}"/>
              </a:ext>
            </a:extLst>
          </p:cNvPr>
          <p:cNvSpPr txBox="1"/>
          <p:nvPr/>
        </p:nvSpPr>
        <p:spPr>
          <a:xfrm>
            <a:off x="857479" y="549082"/>
            <a:ext cx="200086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All-atom: 347,835 particles</a:t>
            </a:r>
          </a:p>
        </p:txBody>
      </p:sp>
      <p:sp>
        <p:nvSpPr>
          <p:cNvPr id="17" name="TextBox 16">
            <a:extLst>
              <a:ext uri="{FF2B5EF4-FFF2-40B4-BE49-F238E27FC236}">
                <a16:creationId xmlns:a16="http://schemas.microsoft.com/office/drawing/2014/main" id="{820E300B-F6C2-394D-BEEF-CE11B6D14C75}"/>
              </a:ext>
            </a:extLst>
          </p:cNvPr>
          <p:cNvSpPr txBox="1"/>
          <p:nvPr/>
        </p:nvSpPr>
        <p:spPr>
          <a:xfrm>
            <a:off x="3602911" y="549082"/>
            <a:ext cx="180209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CGS</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 28,969 particles</a:t>
            </a:r>
          </a:p>
        </p:txBody>
      </p:sp>
      <p:sp>
        <p:nvSpPr>
          <p:cNvPr id="18" name="TextBox 17">
            <a:extLst>
              <a:ext uri="{FF2B5EF4-FFF2-40B4-BE49-F238E27FC236}">
                <a16:creationId xmlns:a16="http://schemas.microsoft.com/office/drawing/2014/main" id="{D5F99402-7FD5-4C45-984C-DD790F3919D1}"/>
              </a:ext>
            </a:extLst>
          </p:cNvPr>
          <p:cNvSpPr txBox="1"/>
          <p:nvPr/>
        </p:nvSpPr>
        <p:spPr>
          <a:xfrm>
            <a:off x="6324600" y="549082"/>
            <a:ext cx="180831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CGG</a:t>
            </a: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25,611 particles</a:t>
            </a:r>
          </a:p>
        </p:txBody>
      </p:sp>
      <p:sp>
        <p:nvSpPr>
          <p:cNvPr id="19" name="TextBox 18">
            <a:extLst>
              <a:ext uri="{FF2B5EF4-FFF2-40B4-BE49-F238E27FC236}">
                <a16:creationId xmlns:a16="http://schemas.microsoft.com/office/drawing/2014/main" id="{005FD28A-5F0E-0141-9DC8-7497950E19D3}"/>
              </a:ext>
            </a:extLst>
          </p:cNvPr>
          <p:cNvSpPr txBox="1"/>
          <p:nvPr/>
        </p:nvSpPr>
        <p:spPr>
          <a:xfrm>
            <a:off x="0" y="304052"/>
            <a:ext cx="4479111" cy="276999"/>
          </a:xfrm>
          <a:prstGeom prst="rect">
            <a:avLst/>
          </a:prstGeom>
          <a:noFill/>
        </p:spPr>
        <p:txBody>
          <a:bodyPr wrap="none" rtlCol="0">
            <a:spAutoFit/>
          </a:bodyPr>
          <a:lstStyle/>
          <a:p>
            <a:pPr marL="285750" indent="-285750">
              <a:buFont typeface="Wingdings" pitchFamily="2" charset="2"/>
              <a:buChar char="v"/>
            </a:pPr>
            <a:r>
              <a:rPr lang="en-US" sz="1200" dirty="0">
                <a:latin typeface="Arial" panose="020B0604020202020204" pitchFamily="34" charset="0"/>
                <a:cs typeface="Arial" panose="020B0604020202020204" pitchFamily="34" charset="0"/>
              </a:rPr>
              <a:t>Initial models: solvated and ionized coarse-graining system</a:t>
            </a:r>
          </a:p>
        </p:txBody>
      </p:sp>
      <p:pic>
        <p:nvPicPr>
          <p:cNvPr id="20" name="Picture 19">
            <a:extLst>
              <a:ext uri="{FF2B5EF4-FFF2-40B4-BE49-F238E27FC236}">
                <a16:creationId xmlns:a16="http://schemas.microsoft.com/office/drawing/2014/main" id="{9146EFBA-21D9-9048-9B1C-4FC22C9BA36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4750" y="285750"/>
            <a:ext cx="2907317" cy="2751703"/>
          </a:xfrm>
          <a:prstGeom prst="rect">
            <a:avLst/>
          </a:prstGeom>
        </p:spPr>
      </p:pic>
      <p:sp>
        <p:nvSpPr>
          <p:cNvPr id="22" name="TextBox 21">
            <a:extLst>
              <a:ext uri="{FF2B5EF4-FFF2-40B4-BE49-F238E27FC236}">
                <a16:creationId xmlns:a16="http://schemas.microsoft.com/office/drawing/2014/main" id="{821A78E8-7565-0A4F-B919-2CABE5530CAA}"/>
              </a:ext>
            </a:extLst>
          </p:cNvPr>
          <p:cNvSpPr txBox="1"/>
          <p:nvPr/>
        </p:nvSpPr>
        <p:spPr>
          <a:xfrm>
            <a:off x="-2651" y="2778756"/>
            <a:ext cx="5584990" cy="276999"/>
          </a:xfrm>
          <a:prstGeom prst="rect">
            <a:avLst/>
          </a:prstGeom>
          <a:noFill/>
        </p:spPr>
        <p:txBody>
          <a:bodyPr wrap="none" rtlCol="0">
            <a:spAutoFit/>
          </a:bodyPr>
          <a:lstStyle/>
          <a:p>
            <a:pPr marL="285750" indent="-285750">
              <a:buFont typeface="Wingdings" pitchFamily="2" charset="2"/>
              <a:buChar char="v"/>
            </a:pPr>
            <a:r>
              <a:rPr lang="en-US" sz="1200" dirty="0">
                <a:latin typeface="Arial" panose="020B0604020202020204" pitchFamily="34" charset="0"/>
                <a:cs typeface="Arial" panose="020B0604020202020204" pitchFamily="34" charset="0"/>
              </a:rPr>
              <a:t>Validation: Single S-protein solvated in water with neutralizing ions at 310 K</a:t>
            </a:r>
          </a:p>
        </p:txBody>
      </p:sp>
      <p:pic>
        <p:nvPicPr>
          <p:cNvPr id="23" name="Picture 22" descr="A close up of a map&#10;&#10;Description automatically generated">
            <a:extLst>
              <a:ext uri="{FF2B5EF4-FFF2-40B4-BE49-F238E27FC236}">
                <a16:creationId xmlns:a16="http://schemas.microsoft.com/office/drawing/2014/main" id="{6561B966-E90B-7F49-BFF4-B0825B10975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676400" y="2907245"/>
            <a:ext cx="2670093" cy="2002570"/>
          </a:xfrm>
          <a:prstGeom prst="rect">
            <a:avLst/>
          </a:prstGeom>
        </p:spPr>
      </p:pic>
      <p:pic>
        <p:nvPicPr>
          <p:cNvPr id="24" name="Picture 23" descr="A close up of a map&#10;&#10;Description automatically generated">
            <a:extLst>
              <a:ext uri="{FF2B5EF4-FFF2-40B4-BE49-F238E27FC236}">
                <a16:creationId xmlns:a16="http://schemas.microsoft.com/office/drawing/2014/main" id="{BEC3F2AD-91E1-7D4E-A36E-30FE2D88515E}"/>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038600" y="2910388"/>
            <a:ext cx="2670093" cy="2002570"/>
          </a:xfrm>
          <a:prstGeom prst="rect">
            <a:avLst/>
          </a:prstGeom>
        </p:spPr>
      </p:pic>
      <p:sp>
        <p:nvSpPr>
          <p:cNvPr id="25" name="Rectangle 24">
            <a:extLst>
              <a:ext uri="{FF2B5EF4-FFF2-40B4-BE49-F238E27FC236}">
                <a16:creationId xmlns:a16="http://schemas.microsoft.com/office/drawing/2014/main" id="{AF93C280-2560-6641-AFE3-9828CEC9367B}"/>
              </a:ext>
            </a:extLst>
          </p:cNvPr>
          <p:cNvSpPr/>
          <p:nvPr/>
        </p:nvSpPr>
        <p:spPr>
          <a:xfrm>
            <a:off x="5018630" y="3407877"/>
            <a:ext cx="1210588" cy="307777"/>
          </a:xfrm>
          <a:prstGeom prst="rect">
            <a:avLst/>
          </a:prstGeom>
        </p:spPr>
        <p:txBody>
          <a:bodyPr wrap="none">
            <a:spAutoFit/>
          </a:bodyPr>
          <a:lstStyle/>
          <a:p>
            <a:r>
              <a:rPr lang="en-US" sz="1400" dirty="0">
                <a:solidFill>
                  <a:srgbClr val="0070C0"/>
                </a:solidFill>
                <a:latin typeface="Arial" panose="020B0604020202020204" pitchFamily="34" charset="0"/>
                <a:cs typeface="Arial" panose="020B0604020202020204" pitchFamily="34" charset="0"/>
              </a:rPr>
              <a:t>CGG system</a:t>
            </a:r>
            <a:endParaRPr lang="en-US" sz="1400" dirty="0">
              <a:solidFill>
                <a:srgbClr val="0070C0"/>
              </a:solidFill>
            </a:endParaRPr>
          </a:p>
        </p:txBody>
      </p:sp>
      <p:sp>
        <p:nvSpPr>
          <p:cNvPr id="26" name="Rectangle 25">
            <a:extLst>
              <a:ext uri="{FF2B5EF4-FFF2-40B4-BE49-F238E27FC236}">
                <a16:creationId xmlns:a16="http://schemas.microsoft.com/office/drawing/2014/main" id="{2D53B112-6456-B34D-9151-B72163F83569}"/>
              </a:ext>
            </a:extLst>
          </p:cNvPr>
          <p:cNvSpPr/>
          <p:nvPr/>
        </p:nvSpPr>
        <p:spPr>
          <a:xfrm>
            <a:off x="2406152" y="3403257"/>
            <a:ext cx="1191352" cy="307777"/>
          </a:xfrm>
          <a:prstGeom prst="rect">
            <a:avLst/>
          </a:prstGeom>
        </p:spPr>
        <p:txBody>
          <a:bodyPr wrap="none">
            <a:spAutoFit/>
          </a:bodyPr>
          <a:lstStyle/>
          <a:p>
            <a:r>
              <a:rPr lang="en-US" sz="1400" dirty="0">
                <a:solidFill>
                  <a:srgbClr val="0070C0"/>
                </a:solidFill>
                <a:latin typeface="Arial" panose="020B0604020202020204" pitchFamily="34" charset="0"/>
                <a:cs typeface="Arial" panose="020B0604020202020204" pitchFamily="34" charset="0"/>
              </a:rPr>
              <a:t>CGS system</a:t>
            </a:r>
            <a:endParaRPr lang="en-US" sz="1400" dirty="0">
              <a:solidFill>
                <a:srgbClr val="0070C0"/>
              </a:solidFill>
            </a:endParaRPr>
          </a:p>
        </p:txBody>
      </p:sp>
      <p:sp>
        <p:nvSpPr>
          <p:cNvPr id="27" name="Rectangle 26">
            <a:extLst>
              <a:ext uri="{FF2B5EF4-FFF2-40B4-BE49-F238E27FC236}">
                <a16:creationId xmlns:a16="http://schemas.microsoft.com/office/drawing/2014/main" id="{E77F0F5B-59F4-2149-9C3E-590583629968}"/>
              </a:ext>
            </a:extLst>
          </p:cNvPr>
          <p:cNvSpPr/>
          <p:nvPr/>
        </p:nvSpPr>
        <p:spPr>
          <a:xfrm>
            <a:off x="5082912" y="3938227"/>
            <a:ext cx="1329210" cy="307777"/>
          </a:xfrm>
          <a:prstGeom prst="rect">
            <a:avLst/>
          </a:prstGeom>
        </p:spPr>
        <p:txBody>
          <a:bodyPr wrap="none">
            <a:spAutoFit/>
          </a:bodyPr>
          <a:lstStyle/>
          <a:p>
            <a:r>
              <a:rPr lang="en-US" sz="1400" dirty="0">
                <a:solidFill>
                  <a:schemeClr val="accent6"/>
                </a:solidFill>
                <a:latin typeface="Arial" panose="020B0604020202020204" pitchFamily="34" charset="0"/>
                <a:cs typeface="Arial" panose="020B0604020202020204" pitchFamily="34" charset="0"/>
              </a:rPr>
              <a:t>atomic system</a:t>
            </a:r>
            <a:endParaRPr lang="en-US" sz="1400" dirty="0">
              <a:solidFill>
                <a:schemeClr val="accent6"/>
              </a:solidFill>
            </a:endParaRPr>
          </a:p>
        </p:txBody>
      </p:sp>
      <p:sp>
        <p:nvSpPr>
          <p:cNvPr id="28" name="Rectangle 27">
            <a:extLst>
              <a:ext uri="{FF2B5EF4-FFF2-40B4-BE49-F238E27FC236}">
                <a16:creationId xmlns:a16="http://schemas.microsoft.com/office/drawing/2014/main" id="{21DD461A-E8E3-0C46-977B-E7C1DADEEB6E}"/>
              </a:ext>
            </a:extLst>
          </p:cNvPr>
          <p:cNvSpPr/>
          <p:nvPr/>
        </p:nvSpPr>
        <p:spPr>
          <a:xfrm>
            <a:off x="2346841" y="4253971"/>
            <a:ext cx="1329210" cy="307777"/>
          </a:xfrm>
          <a:prstGeom prst="rect">
            <a:avLst/>
          </a:prstGeom>
        </p:spPr>
        <p:txBody>
          <a:bodyPr wrap="none">
            <a:spAutoFit/>
          </a:bodyPr>
          <a:lstStyle/>
          <a:p>
            <a:r>
              <a:rPr lang="en-US" sz="1400" dirty="0">
                <a:solidFill>
                  <a:schemeClr val="accent6"/>
                </a:solidFill>
                <a:latin typeface="Arial" panose="020B0604020202020204" pitchFamily="34" charset="0"/>
                <a:cs typeface="Arial" panose="020B0604020202020204" pitchFamily="34" charset="0"/>
              </a:rPr>
              <a:t>atomic system</a:t>
            </a:r>
            <a:endParaRPr lang="en-US" sz="1400" dirty="0">
              <a:solidFill>
                <a:schemeClr val="accent6"/>
              </a:solidFill>
            </a:endParaRPr>
          </a:p>
        </p:txBody>
      </p:sp>
      <p:sp>
        <p:nvSpPr>
          <p:cNvPr id="29" name="TextBox 28">
            <a:extLst>
              <a:ext uri="{FF2B5EF4-FFF2-40B4-BE49-F238E27FC236}">
                <a16:creationId xmlns:a16="http://schemas.microsoft.com/office/drawing/2014/main" id="{C9888791-3A87-1B4C-A1C4-D1C60D9C80B1}"/>
              </a:ext>
            </a:extLst>
          </p:cNvPr>
          <p:cNvSpPr txBox="1"/>
          <p:nvPr/>
        </p:nvSpPr>
        <p:spPr>
          <a:xfrm>
            <a:off x="163286" y="3426613"/>
            <a:ext cx="1526584" cy="738664"/>
          </a:xfrm>
          <a:prstGeom prst="rect">
            <a:avLst/>
          </a:prstGeom>
          <a:solidFill>
            <a:schemeClr val="bg2">
              <a:lumMod val="90000"/>
            </a:schemeClr>
          </a:solidFill>
        </p:spPr>
        <p:txBody>
          <a:bodyPr wrap="square" rtlCol="0">
            <a:spAutoFit/>
          </a:bodyPr>
          <a:lstStyle/>
          <a:p>
            <a:r>
              <a:rPr lang="en-US" sz="1400" dirty="0">
                <a:latin typeface="Arial" panose="020B0604020202020204" pitchFamily="34" charset="0"/>
                <a:cs typeface="Arial" panose="020B0604020202020204" pitchFamily="34" charset="0"/>
              </a:rPr>
              <a:t>Compare RMSD with atomic-level modeling system</a:t>
            </a:r>
          </a:p>
        </p:txBody>
      </p:sp>
      <p:sp>
        <p:nvSpPr>
          <p:cNvPr id="30" name="Rectangle 29">
            <a:extLst>
              <a:ext uri="{FF2B5EF4-FFF2-40B4-BE49-F238E27FC236}">
                <a16:creationId xmlns:a16="http://schemas.microsoft.com/office/drawing/2014/main" id="{BF9A30AA-AACB-3A4D-8EEC-5B1FF1EDC157}"/>
              </a:ext>
            </a:extLst>
          </p:cNvPr>
          <p:cNvSpPr/>
          <p:nvPr/>
        </p:nvSpPr>
        <p:spPr>
          <a:xfrm>
            <a:off x="6553200" y="3190157"/>
            <a:ext cx="2532418" cy="1446550"/>
          </a:xfrm>
          <a:prstGeom prst="rect">
            <a:avLst/>
          </a:prstGeom>
          <a:solidFill>
            <a:schemeClr val="bg2">
              <a:lumMod val="90000"/>
            </a:schemeClr>
          </a:solidFill>
        </p:spPr>
        <p:txBody>
          <a:bodyPr wrap="square">
            <a:spAutoFit/>
          </a:bodyPr>
          <a:lstStyle/>
          <a:p>
            <a:pPr marL="171450" indent="-171450">
              <a:buFont typeface="Courier New" panose="02070309020205020404" pitchFamily="49" charset="0"/>
              <a:buChar char="o"/>
            </a:pPr>
            <a:r>
              <a:rPr lang="en-US" sz="1100" dirty="0">
                <a:latin typeface="ArialMT"/>
              </a:rPr>
              <a:t>The RMSD trends were converged which means our CG models have stable structures.</a:t>
            </a:r>
          </a:p>
          <a:p>
            <a:r>
              <a:rPr lang="en-US" sz="1100" dirty="0">
                <a:latin typeface="ArialMT"/>
              </a:rPr>
              <a:t> </a:t>
            </a:r>
          </a:p>
          <a:p>
            <a:pPr marL="171450" indent="-171450">
              <a:buFont typeface="Courier New" panose="02070309020205020404" pitchFamily="49" charset="0"/>
              <a:buChar char="o"/>
            </a:pPr>
            <a:r>
              <a:rPr lang="en-US" sz="1100" dirty="0">
                <a:latin typeface="ArialMT"/>
              </a:rPr>
              <a:t>Minimizing the differences of RMSD values by AI enables us to obtain more accurate parameters for longer simulations. (</a:t>
            </a:r>
            <a:r>
              <a:rPr lang="en-US" sz="1100" i="1" dirty="0">
                <a:latin typeface="ArialMT"/>
              </a:rPr>
              <a:t>ongoing</a:t>
            </a:r>
            <a:r>
              <a:rPr lang="en-US" sz="1100" dirty="0">
                <a:latin typeface="ArialMT"/>
              </a:rPr>
              <a:t>)</a:t>
            </a:r>
            <a:endParaRPr lang="en-US" sz="1100" dirty="0">
              <a:effectLst/>
            </a:endParaRPr>
          </a:p>
        </p:txBody>
      </p:sp>
    </p:spTree>
    <p:extLst>
      <p:ext uri="{BB962C8B-B14F-4D97-AF65-F5344CB8AC3E}">
        <p14:creationId xmlns:p14="http://schemas.microsoft.com/office/powerpoint/2010/main" val="235049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94115041-2D6A-A743-98EB-C0DB18B47F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2234" y="19318"/>
            <a:ext cx="1576387" cy="266432"/>
          </a:xfrm>
          <a:prstGeom prst="rect">
            <a:avLst/>
          </a:prstGeom>
        </p:spPr>
      </p:pic>
      <p:pic>
        <p:nvPicPr>
          <p:cNvPr id="8" name="Picture 7" descr="Text&#10;&#10;Description automatically generated">
            <a:extLst>
              <a:ext uri="{FF2B5EF4-FFF2-40B4-BE49-F238E27FC236}">
                <a16:creationId xmlns:a16="http://schemas.microsoft.com/office/drawing/2014/main" id="{79527035-0EE3-E14E-8E7E-22463C5AB7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616395"/>
            <a:ext cx="1828800" cy="366823"/>
          </a:xfrm>
          <a:prstGeom prst="rect">
            <a:avLst/>
          </a:prstGeom>
        </p:spPr>
      </p:pic>
      <p:sp>
        <p:nvSpPr>
          <p:cNvPr id="2" name="TextBox 1">
            <a:extLst>
              <a:ext uri="{FF2B5EF4-FFF2-40B4-BE49-F238E27FC236}">
                <a16:creationId xmlns:a16="http://schemas.microsoft.com/office/drawing/2014/main" id="{399D34E2-40B2-8146-B9B8-C852BD9BB4BA}"/>
              </a:ext>
            </a:extLst>
          </p:cNvPr>
          <p:cNvSpPr txBox="1"/>
          <p:nvPr/>
        </p:nvSpPr>
        <p:spPr>
          <a:xfrm>
            <a:off x="3517062" y="3198287"/>
            <a:ext cx="2109873"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Acknowledgements</a:t>
            </a:r>
          </a:p>
        </p:txBody>
      </p:sp>
      <p:sp>
        <p:nvSpPr>
          <p:cNvPr id="9" name="TextBox 19">
            <a:extLst>
              <a:ext uri="{FF2B5EF4-FFF2-40B4-BE49-F238E27FC236}">
                <a16:creationId xmlns:a16="http://schemas.microsoft.com/office/drawing/2014/main" id="{966454E7-D1D6-404E-AC4B-481B100EE924}"/>
              </a:ext>
            </a:extLst>
          </p:cNvPr>
          <p:cNvSpPr txBox="1">
            <a:spLocks noChangeArrowheads="1"/>
          </p:cNvSpPr>
          <p:nvPr/>
        </p:nvSpPr>
        <p:spPr bwMode="auto">
          <a:xfrm>
            <a:off x="480017" y="3508798"/>
            <a:ext cx="7924800" cy="5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1000" dirty="0"/>
              <a:t>• The project is sponsored by the OVPR&amp;IEDM COVID-19 Seed Grant, PIs: P. Zhang, Y. Deng, M. Rafailovich, M. Simon. </a:t>
            </a:r>
          </a:p>
          <a:p>
            <a:r>
              <a:rPr lang="en-US" sz="1000" dirty="0"/>
              <a:t>• The project is supported by the SUNY-IBM Consortium Award, PI: Y. Deng, Co-I: P. Zhang. </a:t>
            </a:r>
          </a:p>
          <a:p>
            <a:r>
              <a:rPr lang="en-US" sz="1000" dirty="0"/>
              <a:t>• Part of the simulations were conducted on the AiMOS supercomputer at RPI through an IBM Faculty Award FP0002468 (PI: Y. Deng). </a:t>
            </a:r>
          </a:p>
        </p:txBody>
      </p:sp>
      <p:pic>
        <p:nvPicPr>
          <p:cNvPr id="10" name="Picture 4" descr="Rensselaer Polytechnic Institute">
            <a:extLst>
              <a:ext uri="{FF2B5EF4-FFF2-40B4-BE49-F238E27FC236}">
                <a16:creationId xmlns:a16="http://schemas.microsoft.com/office/drawing/2014/main" id="{5F98DF34-1DA2-D842-907E-63E8BA01CCFB}"/>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9640" y="4506648"/>
            <a:ext cx="1905046" cy="3616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8A68DF6-A9F0-944B-823A-8079207392E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235460" y="4531254"/>
            <a:ext cx="778922" cy="312448"/>
          </a:xfrm>
          <a:prstGeom prst="rect">
            <a:avLst/>
          </a:prstGeom>
        </p:spPr>
      </p:pic>
      <p:pic>
        <p:nvPicPr>
          <p:cNvPr id="12" name="Picture 2" descr="IEDM SBU (@IEDMSBU) | Twitter">
            <a:extLst>
              <a:ext uri="{FF2B5EF4-FFF2-40B4-BE49-F238E27FC236}">
                <a16:creationId xmlns:a16="http://schemas.microsoft.com/office/drawing/2014/main" id="{3FA1BF1A-BEF0-2B48-871E-A292787192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5633" y="4229940"/>
            <a:ext cx="773683" cy="7736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D1E8364-AB28-AF45-A0AD-F9E45634FCE3}"/>
              </a:ext>
            </a:extLst>
          </p:cNvPr>
          <p:cNvSpPr txBox="1"/>
          <p:nvPr/>
        </p:nvSpPr>
        <p:spPr>
          <a:xfrm>
            <a:off x="3142217" y="-16743"/>
            <a:ext cx="2859565"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Discussions &amp; Future Work</a:t>
            </a:r>
          </a:p>
        </p:txBody>
      </p:sp>
      <p:pic>
        <p:nvPicPr>
          <p:cNvPr id="1026" name="Picture 2" descr="For Media - XSEDE">
            <a:extLst>
              <a:ext uri="{FF2B5EF4-FFF2-40B4-BE49-F238E27FC236}">
                <a16:creationId xmlns:a16="http://schemas.microsoft.com/office/drawing/2014/main" id="{4E636C0D-F9FE-2E41-ABE3-9E3B745376E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9384" y="4411159"/>
            <a:ext cx="1631197" cy="6176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D9012BA-F3C2-5844-B90B-6E4B854BDC04}"/>
              </a:ext>
            </a:extLst>
          </p:cNvPr>
          <p:cNvSpPr txBox="1"/>
          <p:nvPr/>
        </p:nvSpPr>
        <p:spPr>
          <a:xfrm>
            <a:off x="3797850" y="2004596"/>
            <a:ext cx="1289135"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References</a:t>
            </a:r>
          </a:p>
        </p:txBody>
      </p:sp>
      <p:sp>
        <p:nvSpPr>
          <p:cNvPr id="15" name="TextBox 19">
            <a:extLst>
              <a:ext uri="{FF2B5EF4-FFF2-40B4-BE49-F238E27FC236}">
                <a16:creationId xmlns:a16="http://schemas.microsoft.com/office/drawing/2014/main" id="{3D132BA4-9B54-D74B-A79D-EA8C156281EE}"/>
              </a:ext>
            </a:extLst>
          </p:cNvPr>
          <p:cNvSpPr txBox="1">
            <a:spLocks noChangeArrowheads="1"/>
          </p:cNvSpPr>
          <p:nvPr/>
        </p:nvSpPr>
        <p:spPr bwMode="auto">
          <a:xfrm>
            <a:off x="223157" y="2343150"/>
            <a:ext cx="8885464" cy="98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1000" dirty="0"/>
              <a:t>[1]. Yuan, M., Wu, N.C., Zhu, X., Lee, C.C.D., So, R.T., </a:t>
            </a:r>
            <a:r>
              <a:rPr lang="en-US" sz="1000" dirty="0" err="1"/>
              <a:t>Lv</a:t>
            </a:r>
            <a:r>
              <a:rPr lang="en-US" sz="1000" dirty="0"/>
              <a:t>, H., </a:t>
            </a:r>
            <a:r>
              <a:rPr lang="en-US" sz="1000" dirty="0" err="1"/>
              <a:t>Mok</a:t>
            </a:r>
            <a:r>
              <a:rPr lang="en-US" sz="1000" dirty="0"/>
              <a:t>, C.K. and Wilson, I.A., 2020. A highly conserved cryptic epitope in the receptor binding domains of SARS-CoV-2 and SARS-</a:t>
            </a:r>
            <a:r>
              <a:rPr lang="en-US" sz="1000" dirty="0" err="1"/>
              <a:t>CoV</a:t>
            </a:r>
            <a:r>
              <a:rPr lang="en-US" sz="1000" dirty="0"/>
              <a:t>. </a:t>
            </a:r>
            <a:r>
              <a:rPr lang="en-US" sz="1000" i="1" dirty="0"/>
              <a:t>Science</a:t>
            </a:r>
            <a:r>
              <a:rPr lang="en-US" sz="1000" dirty="0"/>
              <a:t>, </a:t>
            </a:r>
            <a:r>
              <a:rPr lang="en-US" sz="1000" i="1" dirty="0"/>
              <a:t>368</a:t>
            </a:r>
            <a:r>
              <a:rPr lang="en-US" sz="1000" dirty="0"/>
              <a:t>(6491), pp.630-633.</a:t>
            </a:r>
          </a:p>
          <a:p>
            <a:r>
              <a:rPr lang="en-US" sz="1000" dirty="0"/>
              <a:t>[2]. Shih, A.Y., </a:t>
            </a:r>
            <a:r>
              <a:rPr lang="en-US" sz="1000" dirty="0" err="1"/>
              <a:t>Arkhipov</a:t>
            </a:r>
            <a:r>
              <a:rPr lang="en-US" sz="1000" dirty="0"/>
              <a:t>, A., </a:t>
            </a:r>
            <a:r>
              <a:rPr lang="en-US" sz="1000" dirty="0" err="1"/>
              <a:t>Freddolino</a:t>
            </a:r>
            <a:r>
              <a:rPr lang="en-US" sz="1000" dirty="0"/>
              <a:t>, P.L. and </a:t>
            </a:r>
            <a:r>
              <a:rPr lang="en-US" sz="1000" dirty="0" err="1"/>
              <a:t>Schulten</a:t>
            </a:r>
            <a:r>
              <a:rPr lang="en-US" sz="1000" dirty="0"/>
              <a:t>, K., 2006. Coarse grained protein−lipid model with application to lipoprotein particles. </a:t>
            </a:r>
            <a:r>
              <a:rPr lang="en-US" sz="1000" i="1" dirty="0"/>
              <a:t>The Journal of Physical Chemistry B</a:t>
            </a:r>
            <a:r>
              <a:rPr lang="en-US" sz="1000" dirty="0"/>
              <a:t>, </a:t>
            </a:r>
            <a:r>
              <a:rPr lang="en-US" sz="1000" i="1" dirty="0"/>
              <a:t>110</a:t>
            </a:r>
            <a:r>
              <a:rPr lang="en-US" sz="1000" dirty="0"/>
              <a:t>(8), pp.3674-3684.</a:t>
            </a:r>
          </a:p>
          <a:p>
            <a:r>
              <a:rPr lang="en-US" sz="1000" dirty="0"/>
              <a:t>[3]. </a:t>
            </a:r>
            <a:r>
              <a:rPr lang="en-US" sz="1000" dirty="0" err="1"/>
              <a:t>Arkhipov</a:t>
            </a:r>
            <a:r>
              <a:rPr lang="en-US" sz="1000" dirty="0"/>
              <a:t>, A., </a:t>
            </a:r>
            <a:r>
              <a:rPr lang="en-US" sz="1000" dirty="0" err="1"/>
              <a:t>Freddolino</a:t>
            </a:r>
            <a:r>
              <a:rPr lang="en-US" sz="1000" dirty="0"/>
              <a:t>, P.L. and </a:t>
            </a:r>
            <a:r>
              <a:rPr lang="en-US" sz="1000" dirty="0" err="1"/>
              <a:t>Schulten</a:t>
            </a:r>
            <a:r>
              <a:rPr lang="en-US" sz="1000" dirty="0"/>
              <a:t>, K., 2006. Stability and dynamics of virus capsids described by coarse-grained modeling. </a:t>
            </a:r>
            <a:r>
              <a:rPr lang="en-US" sz="1000" i="1" dirty="0"/>
              <a:t>Structure</a:t>
            </a:r>
            <a:r>
              <a:rPr lang="en-US" sz="1000" dirty="0"/>
              <a:t>, </a:t>
            </a:r>
            <a:r>
              <a:rPr lang="en-US" sz="1000" i="1" dirty="0"/>
              <a:t>14</a:t>
            </a:r>
            <a:r>
              <a:rPr lang="en-US" sz="1000" dirty="0"/>
              <a:t>(12), pp.1767-1777.</a:t>
            </a:r>
          </a:p>
        </p:txBody>
      </p:sp>
      <p:sp>
        <p:nvSpPr>
          <p:cNvPr id="3" name="Rectangle 2">
            <a:extLst>
              <a:ext uri="{FF2B5EF4-FFF2-40B4-BE49-F238E27FC236}">
                <a16:creationId xmlns:a16="http://schemas.microsoft.com/office/drawing/2014/main" id="{1BED8767-F272-3946-9F04-F7D0A63C0726}"/>
              </a:ext>
            </a:extLst>
          </p:cNvPr>
          <p:cNvSpPr/>
          <p:nvPr/>
        </p:nvSpPr>
        <p:spPr>
          <a:xfrm>
            <a:off x="169144" y="316768"/>
            <a:ext cx="8220801" cy="612091"/>
          </a:xfrm>
          <a:prstGeom prst="rect">
            <a:avLst/>
          </a:prstGeom>
        </p:spPr>
        <p:txBody>
          <a:bodyPr wrap="square">
            <a:spAutoFit/>
          </a:bodyPr>
          <a:lstStyle/>
          <a:p>
            <a:pPr marL="171450" indent="-171450">
              <a:lnSpc>
                <a:spcPct val="150000"/>
              </a:lnSpc>
              <a:buFont typeface="Wingdings" pitchFamily="2" charset="2"/>
              <a:buChar char="Ø"/>
            </a:pPr>
            <a:r>
              <a:rPr lang="en-US" sz="1200" dirty="0">
                <a:latin typeface="Arial" panose="020B0604020202020204" pitchFamily="34" charset="0"/>
                <a:cs typeface="Arial" panose="020B0604020202020204" pitchFamily="34" charset="0"/>
              </a:rPr>
              <a:t>Use Dissipative Particle Dynamics (DPD) for solvent particles spatial scale coarse-graining.</a:t>
            </a:r>
          </a:p>
          <a:p>
            <a:pPr marL="171450" indent="-171450">
              <a:lnSpc>
                <a:spcPct val="150000"/>
              </a:lnSpc>
              <a:buFont typeface="Wingdings" pitchFamily="2" charset="2"/>
              <a:buChar char="Ø"/>
            </a:pPr>
            <a:r>
              <a:rPr lang="en-US" sz="1200" dirty="0">
                <a:latin typeface="Arial" panose="020B0604020202020204" pitchFamily="34" charset="0"/>
                <a:cs typeface="Arial" panose="020B0604020202020204" pitchFamily="34" charset="0"/>
              </a:rPr>
              <a:t>Fine-tune the neural network architectures to optimize the coarse-grained models.</a:t>
            </a:r>
          </a:p>
        </p:txBody>
      </p:sp>
      <p:pic>
        <p:nvPicPr>
          <p:cNvPr id="19" name="Picture 18">
            <a:extLst>
              <a:ext uri="{FF2B5EF4-FFF2-40B4-BE49-F238E27FC236}">
                <a16:creationId xmlns:a16="http://schemas.microsoft.com/office/drawing/2014/main" id="{570F1801-F2A7-524D-A357-8F300FF9078E}"/>
              </a:ext>
            </a:extLst>
          </p:cNvPr>
          <p:cNvPicPr>
            <a:picLocks noChangeAspect="1"/>
          </p:cNvPicPr>
          <p:nvPr/>
        </p:nvPicPr>
        <p:blipFill rotWithShape="1">
          <a:blip r:embed="rId9">
            <a:clrChange>
              <a:clrFrom>
                <a:srgbClr val="FCFCFC"/>
              </a:clrFrom>
              <a:clrTo>
                <a:srgbClr val="FCFCFC">
                  <a:alpha val="0"/>
                </a:srgbClr>
              </a:clrTo>
            </a:clrChange>
          </a:blip>
          <a:srcRect l="36872" r="40034"/>
          <a:stretch/>
        </p:blipFill>
        <p:spPr>
          <a:xfrm rot="16200000">
            <a:off x="6982894" y="289641"/>
            <a:ext cx="814338" cy="3526256"/>
          </a:xfrm>
          <a:prstGeom prst="rect">
            <a:avLst/>
          </a:prstGeom>
        </p:spPr>
      </p:pic>
      <p:sp>
        <p:nvSpPr>
          <p:cNvPr id="5" name="Rectangle 4">
            <a:extLst>
              <a:ext uri="{FF2B5EF4-FFF2-40B4-BE49-F238E27FC236}">
                <a16:creationId xmlns:a16="http://schemas.microsoft.com/office/drawing/2014/main" id="{644B93AA-4835-AD44-9C31-BD50CD6EB879}"/>
              </a:ext>
            </a:extLst>
          </p:cNvPr>
          <p:cNvSpPr/>
          <p:nvPr/>
        </p:nvSpPr>
        <p:spPr>
          <a:xfrm>
            <a:off x="168588" y="940345"/>
            <a:ext cx="8823011" cy="889090"/>
          </a:xfrm>
          <a:prstGeom prst="rect">
            <a:avLst/>
          </a:prstGeom>
        </p:spPr>
        <p:txBody>
          <a:bodyPr wrap="square">
            <a:spAutoFit/>
          </a:bodyPr>
          <a:lstStyle/>
          <a:p>
            <a:pPr marL="285750" indent="-285750">
              <a:lnSpc>
                <a:spcPct val="150000"/>
              </a:lnSpc>
              <a:buFont typeface="Wingdings" pitchFamily="2" charset="2"/>
              <a:buChar char="v"/>
            </a:pPr>
            <a:r>
              <a:rPr lang="en-US" sz="1200" dirty="0">
                <a:latin typeface="Arial" panose="020B0604020202020204" pitchFamily="34" charset="0"/>
                <a:cs typeface="Arial" panose="020B0604020202020204" pitchFamily="34" charset="0"/>
              </a:rPr>
              <a:t>Enabling the study of binding dynamics of the S-protein to various substrates including organic, inorganic materials, and living cells is of great interest in biological science and clinical medicine. </a:t>
            </a:r>
          </a:p>
          <a:p>
            <a:pPr marL="285750" indent="-285750">
              <a:lnSpc>
                <a:spcPct val="150000"/>
              </a:lnSpc>
              <a:buFont typeface="Wingdings" pitchFamily="2" charset="2"/>
              <a:buChar char="v"/>
            </a:pPr>
            <a:r>
              <a:rPr lang="en-US" sz="1200" dirty="0">
                <a:latin typeface="Arial" panose="020B0604020202020204" pitchFamily="34" charset="0"/>
                <a:cs typeface="Arial" panose="020B0604020202020204" pitchFamily="34" charset="0"/>
              </a:rPr>
              <a:t>Generalize the methodology to other collection of materials, e.g., human fibrinogen.</a:t>
            </a:r>
          </a:p>
        </p:txBody>
      </p:sp>
      <p:sp>
        <p:nvSpPr>
          <p:cNvPr id="21" name="TextBox 20">
            <a:extLst>
              <a:ext uri="{FF2B5EF4-FFF2-40B4-BE49-F238E27FC236}">
                <a16:creationId xmlns:a16="http://schemas.microsoft.com/office/drawing/2014/main" id="{364D9BFB-8A1C-294D-82AB-95976C153C33}"/>
              </a:ext>
            </a:extLst>
          </p:cNvPr>
          <p:cNvSpPr txBox="1"/>
          <p:nvPr/>
        </p:nvSpPr>
        <p:spPr>
          <a:xfrm>
            <a:off x="2644165" y="4063558"/>
            <a:ext cx="396935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Presenter Email: ziji.zhang@stonybrook.edu</a:t>
            </a:r>
          </a:p>
        </p:txBody>
      </p:sp>
    </p:spTree>
    <p:extLst>
      <p:ext uri="{BB962C8B-B14F-4D97-AF65-F5344CB8AC3E}">
        <p14:creationId xmlns:p14="http://schemas.microsoft.com/office/powerpoint/2010/main" val="4032884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1067</Words>
  <Application>Microsoft Office PowerPoint</Application>
  <PresentationFormat>On-screen Show (16:9)</PresentationFormat>
  <Paragraphs>61</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ArialMT</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Yokum</dc:creator>
  <cp:lastModifiedBy>eshansinghal05@gmail.com</cp:lastModifiedBy>
  <cp:revision>119</cp:revision>
  <dcterms:created xsi:type="dcterms:W3CDTF">2016-03-03T18:36:30Z</dcterms:created>
  <dcterms:modified xsi:type="dcterms:W3CDTF">2022-11-14T14:49:52Z</dcterms:modified>
</cp:coreProperties>
</file>